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25"/>
  </p:notesMasterIdLst>
  <p:handoutMasterIdLst>
    <p:handoutMasterId r:id="rId26"/>
  </p:handoutMasterIdLst>
  <p:sldIdLst>
    <p:sldId id="384" r:id="rId5"/>
    <p:sldId id="354" r:id="rId6"/>
    <p:sldId id="385" r:id="rId7"/>
    <p:sldId id="388" r:id="rId8"/>
    <p:sldId id="386" r:id="rId9"/>
    <p:sldId id="387" r:id="rId10"/>
    <p:sldId id="390" r:id="rId11"/>
    <p:sldId id="392" r:id="rId12"/>
    <p:sldId id="393" r:id="rId13"/>
    <p:sldId id="403" r:id="rId14"/>
    <p:sldId id="391" r:id="rId15"/>
    <p:sldId id="394" r:id="rId16"/>
    <p:sldId id="395" r:id="rId17"/>
    <p:sldId id="396" r:id="rId18"/>
    <p:sldId id="397" r:id="rId19"/>
    <p:sldId id="398" r:id="rId20"/>
    <p:sldId id="399" r:id="rId21"/>
    <p:sldId id="401" r:id="rId22"/>
    <p:sldId id="402" r:id="rId23"/>
    <p:sldId id="400" r:id="rId2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4D4D1"/>
    <a:srgbClr val="DF411C"/>
    <a:srgbClr val="DE411B"/>
    <a:srgbClr val="000000"/>
    <a:srgbClr val="DC5D2A"/>
    <a:srgbClr val="7F8781"/>
    <a:srgbClr val="EEEEEE"/>
    <a:srgbClr val="DE412F"/>
    <a:srgbClr val="4A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75307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ol Żak" userId="e6abd3afaaa40b14" providerId="LiveId" clId="{9DA71FDB-32CF-426A-8F6E-D744A6E5D408}"/>
    <pc:docChg chg="undo custSel modSld">
      <pc:chgData name="Karol Żak" userId="e6abd3afaaa40b14" providerId="LiveId" clId="{9DA71FDB-32CF-426A-8F6E-D744A6E5D408}" dt="2018-02-01T14:19:04.718" v="486" actId="20577"/>
      <pc:docMkLst>
        <pc:docMk/>
      </pc:docMkLst>
      <pc:sldChg chg="modSp">
        <pc:chgData name="Karol Żak" userId="e6abd3afaaa40b14" providerId="LiveId" clId="{9DA71FDB-32CF-426A-8F6E-D744A6E5D408}" dt="2018-02-01T14:08:05.117" v="5" actId="20577"/>
        <pc:sldMkLst>
          <pc:docMk/>
          <pc:sldMk cId="193164781" sldId="354"/>
        </pc:sldMkLst>
        <pc:spChg chg="mod">
          <ac:chgData name="Karol Żak" userId="e6abd3afaaa40b14" providerId="LiveId" clId="{9DA71FDB-32CF-426A-8F6E-D744A6E5D408}" dt="2018-02-01T14:08:05.117" v="5" actId="20577"/>
          <ac:spMkLst>
            <pc:docMk/>
            <pc:sldMk cId="193164781" sldId="354"/>
            <ac:spMk id="7" creationId="{00000000-0000-0000-0000-000000000000}"/>
          </ac:spMkLst>
        </pc:spChg>
      </pc:sldChg>
      <pc:sldChg chg="addSp delSp modSp">
        <pc:chgData name="Karol Żak" userId="e6abd3afaaa40b14" providerId="LiveId" clId="{9DA71FDB-32CF-426A-8F6E-D744A6E5D408}" dt="2018-02-01T14:11:16.471" v="125" actId="1076"/>
        <pc:sldMkLst>
          <pc:docMk/>
          <pc:sldMk cId="2801374235" sldId="359"/>
        </pc:sldMkLst>
        <pc:spChg chg="mod">
          <ac:chgData name="Karol Żak" userId="e6abd3afaaa40b14" providerId="LiveId" clId="{9DA71FDB-32CF-426A-8F6E-D744A6E5D408}" dt="2018-02-01T14:10:59.234" v="122" actId="120"/>
          <ac:spMkLst>
            <pc:docMk/>
            <pc:sldMk cId="2801374235" sldId="359"/>
            <ac:spMk id="4" creationId="{0A6397D0-8398-40D0-9158-E17FF1DC028F}"/>
          </ac:spMkLst>
        </pc:spChg>
        <pc:spChg chg="del">
          <ac:chgData name="Karol Żak" userId="e6abd3afaaa40b14" providerId="LiveId" clId="{9DA71FDB-32CF-426A-8F6E-D744A6E5D408}" dt="2018-02-01T14:10:47.421" v="117"/>
          <ac:spMkLst>
            <pc:docMk/>
            <pc:sldMk cId="2801374235" sldId="359"/>
            <ac:spMk id="6" creationId="{F7F3018A-E8DF-4F64-A25D-DEB942ABA4AC}"/>
          </ac:spMkLst>
        </pc:spChg>
        <pc:spChg chg="mod">
          <ac:chgData name="Karol Żak" userId="e6abd3afaaa40b14" providerId="LiveId" clId="{9DA71FDB-32CF-426A-8F6E-D744A6E5D408}" dt="2018-02-01T14:11:16.471" v="125" actId="1076"/>
          <ac:spMkLst>
            <pc:docMk/>
            <pc:sldMk cId="2801374235" sldId="359"/>
            <ac:spMk id="7" creationId="{E7187D78-935A-458C-81FE-5D3750F8FFB7}"/>
          </ac:spMkLst>
        </pc:spChg>
        <pc:picChg chg="add mod">
          <ac:chgData name="Karol Żak" userId="e6abd3afaaa40b14" providerId="LiveId" clId="{9DA71FDB-32CF-426A-8F6E-D744A6E5D408}" dt="2018-02-01T14:11:13.662" v="124" actId="1076"/>
          <ac:picMkLst>
            <pc:docMk/>
            <pc:sldMk cId="2801374235" sldId="359"/>
            <ac:picMk id="8" creationId="{BB65EE09-9A00-413C-9D94-58EF387AAA71}"/>
          </ac:picMkLst>
        </pc:picChg>
      </pc:sldChg>
      <pc:sldChg chg="addSp delSp modSp">
        <pc:chgData name="Karol Żak" userId="e6abd3afaaa40b14" providerId="LiveId" clId="{9DA71FDB-32CF-426A-8F6E-D744A6E5D408}" dt="2018-02-01T14:14:08.127" v="133" actId="1076"/>
        <pc:sldMkLst>
          <pc:docMk/>
          <pc:sldMk cId="3626123025" sldId="360"/>
        </pc:sldMkLst>
        <pc:spChg chg="del">
          <ac:chgData name="Karol Żak" userId="e6abd3afaaa40b14" providerId="LiveId" clId="{9DA71FDB-32CF-426A-8F6E-D744A6E5D408}" dt="2018-02-01T14:12:19.186" v="126"/>
          <ac:spMkLst>
            <pc:docMk/>
            <pc:sldMk cId="3626123025" sldId="360"/>
            <ac:spMk id="5" creationId="{127BC7A8-344A-4386-9692-692A9EFDE54F}"/>
          </ac:spMkLst>
        </pc:spChg>
        <pc:spChg chg="del">
          <ac:chgData name="Karol Żak" userId="e6abd3afaaa40b14" providerId="LiveId" clId="{9DA71FDB-32CF-426A-8F6E-D744A6E5D408}" dt="2018-02-01T14:13:55.179" v="129"/>
          <ac:spMkLst>
            <pc:docMk/>
            <pc:sldMk cId="3626123025" sldId="360"/>
            <ac:spMk id="6" creationId="{20701A97-E9D1-4056-987E-361F843EAB90}"/>
          </ac:spMkLst>
        </pc:spChg>
        <pc:picChg chg="add mod">
          <ac:chgData name="Karol Żak" userId="e6abd3afaaa40b14" providerId="LiveId" clId="{9DA71FDB-32CF-426A-8F6E-D744A6E5D408}" dt="2018-02-01T14:14:08.127" v="133" actId="1076"/>
          <ac:picMkLst>
            <pc:docMk/>
            <pc:sldMk cId="3626123025" sldId="360"/>
            <ac:picMk id="7" creationId="{22260CA3-55B4-41BC-AE26-4E5AEE40D2C9}"/>
          </ac:picMkLst>
        </pc:picChg>
        <pc:picChg chg="add mod">
          <ac:chgData name="Karol Żak" userId="e6abd3afaaa40b14" providerId="LiveId" clId="{9DA71FDB-32CF-426A-8F6E-D744A6E5D408}" dt="2018-02-01T14:14:05.624" v="132" actId="14100"/>
          <ac:picMkLst>
            <pc:docMk/>
            <pc:sldMk cId="3626123025" sldId="360"/>
            <ac:picMk id="8" creationId="{E128D0B5-F317-43F5-A748-7A71C0FFC5A9}"/>
          </ac:picMkLst>
        </pc:picChg>
      </pc:sldChg>
      <pc:sldChg chg="addSp delSp modSp">
        <pc:chgData name="Karol Żak" userId="e6abd3afaaa40b14" providerId="LiveId" clId="{9DA71FDB-32CF-426A-8F6E-D744A6E5D408}" dt="2018-02-01T14:19:04.718" v="486" actId="20577"/>
        <pc:sldMkLst>
          <pc:docMk/>
          <pc:sldMk cId="1644070505" sldId="362"/>
        </pc:sldMkLst>
        <pc:spChg chg="del">
          <ac:chgData name="Karol Żak" userId="e6abd3afaaa40b14" providerId="LiveId" clId="{9DA71FDB-32CF-426A-8F6E-D744A6E5D408}" dt="2018-02-01T14:15:10.231" v="158"/>
          <ac:spMkLst>
            <pc:docMk/>
            <pc:sldMk cId="1644070505" sldId="362"/>
            <ac:spMk id="3" creationId="{5D0FA963-9215-4480-91EC-CDD288CEF463}"/>
          </ac:spMkLst>
        </pc:spChg>
        <pc:spChg chg="mod">
          <ac:chgData name="Karol Żak" userId="e6abd3afaaa40b14" providerId="LiveId" clId="{9DA71FDB-32CF-426A-8F6E-D744A6E5D408}" dt="2018-02-01T14:17:11.786" v="292" actId="20577"/>
          <ac:spMkLst>
            <pc:docMk/>
            <pc:sldMk cId="1644070505" sldId="362"/>
            <ac:spMk id="4" creationId="{D51EB908-5286-4C9C-A93B-1DD703BC38E7}"/>
          </ac:spMkLst>
        </pc:spChg>
        <pc:spChg chg="del">
          <ac:chgData name="Karol Żak" userId="e6abd3afaaa40b14" providerId="LiveId" clId="{9DA71FDB-32CF-426A-8F6E-D744A6E5D408}" dt="2018-02-01T14:14:50.682" v="154"/>
          <ac:spMkLst>
            <pc:docMk/>
            <pc:sldMk cId="1644070505" sldId="362"/>
            <ac:spMk id="5" creationId="{29B3D8DC-41D5-4334-B498-4B6B22115C14}"/>
          </ac:spMkLst>
        </pc:spChg>
        <pc:spChg chg="del">
          <ac:chgData name="Karol Żak" userId="e6abd3afaaa40b14" providerId="LiveId" clId="{9DA71FDB-32CF-426A-8F6E-D744A6E5D408}" dt="2018-02-01T14:15:24.257" v="163"/>
          <ac:spMkLst>
            <pc:docMk/>
            <pc:sldMk cId="1644070505" sldId="362"/>
            <ac:spMk id="6" creationId="{2BF8F428-B4C9-48BC-B684-8997C52ACBE0}"/>
          </ac:spMkLst>
        </pc:spChg>
        <pc:spChg chg="mod">
          <ac:chgData name="Karol Żak" userId="e6abd3afaaa40b14" providerId="LiveId" clId="{9DA71FDB-32CF-426A-8F6E-D744A6E5D408}" dt="2018-02-01T14:19:04.718" v="486" actId="20577"/>
          <ac:spMkLst>
            <pc:docMk/>
            <pc:sldMk cId="1644070505" sldId="362"/>
            <ac:spMk id="7" creationId="{89CE8168-A71A-4431-A234-CBADFAE14921}"/>
          </ac:spMkLst>
        </pc:spChg>
        <pc:spChg chg="add mod">
          <ac:chgData name="Karol Żak" userId="e6abd3afaaa40b14" providerId="LiveId" clId="{9DA71FDB-32CF-426A-8F6E-D744A6E5D408}" dt="2018-02-01T14:16:35.359" v="208" actId="1076"/>
          <ac:spMkLst>
            <pc:docMk/>
            <pc:sldMk cId="1644070505" sldId="362"/>
            <ac:spMk id="11" creationId="{C7BB62CE-4BB4-4AF7-9FB1-D953E646F521}"/>
          </ac:spMkLst>
        </pc:spChg>
        <pc:spChg chg="add mod">
          <ac:chgData name="Karol Żak" userId="e6abd3afaaa40b14" providerId="LiveId" clId="{9DA71FDB-32CF-426A-8F6E-D744A6E5D408}" dt="2018-02-01T14:16:42.564" v="219" actId="20577"/>
          <ac:spMkLst>
            <pc:docMk/>
            <pc:sldMk cId="1644070505" sldId="362"/>
            <ac:spMk id="12" creationId="{2127FFB6-1978-4A84-8C9C-464852C09365}"/>
          </ac:spMkLst>
        </pc:spChg>
        <pc:spChg chg="add mod">
          <ac:chgData name="Karol Żak" userId="e6abd3afaaa40b14" providerId="LiveId" clId="{9DA71FDB-32CF-426A-8F6E-D744A6E5D408}" dt="2018-02-01T14:16:48.173" v="225" actId="20577"/>
          <ac:spMkLst>
            <pc:docMk/>
            <pc:sldMk cId="1644070505" sldId="362"/>
            <ac:spMk id="13" creationId="{2E0B9AC2-D72C-4C0F-8343-2376CE9D1FE5}"/>
          </ac:spMkLst>
        </pc:spChg>
        <pc:picChg chg="add mod">
          <ac:chgData name="Karol Żak" userId="e6abd3afaaa40b14" providerId="LiveId" clId="{9DA71FDB-32CF-426A-8F6E-D744A6E5D408}" dt="2018-02-01T14:15:14.497" v="161" actId="1076"/>
          <ac:picMkLst>
            <pc:docMk/>
            <pc:sldMk cId="1644070505" sldId="362"/>
            <ac:picMk id="8" creationId="{17D41E0B-B4E6-4FA4-A094-C2C2AB7377F8}"/>
          </ac:picMkLst>
        </pc:picChg>
        <pc:picChg chg="add mod">
          <ac:chgData name="Karol Żak" userId="e6abd3afaaa40b14" providerId="LiveId" clId="{9DA71FDB-32CF-426A-8F6E-D744A6E5D408}" dt="2018-02-01T14:15:16.581" v="162" actId="1076"/>
          <ac:picMkLst>
            <pc:docMk/>
            <pc:sldMk cId="1644070505" sldId="362"/>
            <ac:picMk id="9" creationId="{2F618150-E77A-4BA8-81C6-4305B86E301E}"/>
          </ac:picMkLst>
        </pc:picChg>
        <pc:picChg chg="add mod">
          <ac:chgData name="Karol Żak" userId="e6abd3afaaa40b14" providerId="LiveId" clId="{9DA71FDB-32CF-426A-8F6E-D744A6E5D408}" dt="2018-02-01T14:15:35.414" v="169" actId="14100"/>
          <ac:picMkLst>
            <pc:docMk/>
            <pc:sldMk cId="1644070505" sldId="362"/>
            <ac:picMk id="10" creationId="{C1B907EE-680F-426F-8069-576084FB2886}"/>
          </ac:picMkLst>
        </pc:picChg>
      </pc:sldChg>
      <pc:sldChg chg="modSp">
        <pc:chgData name="Karol Żak" userId="e6abd3afaaa40b14" providerId="LiveId" clId="{9DA71FDB-32CF-426A-8F6E-D744A6E5D408}" dt="2018-02-01T14:14:32.689" v="153" actId="20577"/>
        <pc:sldMkLst>
          <pc:docMk/>
          <pc:sldMk cId="3498476189" sldId="363"/>
        </pc:sldMkLst>
        <pc:spChg chg="mod">
          <ac:chgData name="Karol Żak" userId="e6abd3afaaa40b14" providerId="LiveId" clId="{9DA71FDB-32CF-426A-8F6E-D744A6E5D408}" dt="2018-02-01T14:14:32.689" v="153" actId="20577"/>
          <ac:spMkLst>
            <pc:docMk/>
            <pc:sldMk cId="3498476189" sldId="363"/>
            <ac:spMk id="7" creationId="{A8FC3283-8595-4DA0-8C41-63BAC6EAD8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15/06/2018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15/06/2018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304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891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40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56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44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5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2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40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55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Tx/>
              <a:buChar char="•"/>
            </a:pPr>
            <a:r>
              <a:rPr lang="en-US" sz="1200" dirty="0" smtClean="0"/>
              <a:t> The color histogram of an image defines the image color distribution. </a:t>
            </a:r>
          </a:p>
          <a:p>
            <a:pPr algn="just">
              <a:buFontTx/>
              <a:buChar char="•"/>
            </a:pPr>
            <a:r>
              <a:rPr lang="en-US" sz="1200" dirty="0" smtClean="0"/>
              <a:t> The reason of using the color images is that illustrations and photos may have different color distributions. </a:t>
            </a:r>
          </a:p>
          <a:p>
            <a:pPr algn="just">
              <a:buFontTx/>
              <a:buChar char="•"/>
            </a:pPr>
            <a:r>
              <a:rPr lang="en-US" sz="1200" dirty="0" smtClean="0"/>
              <a:t> HSV is used because is easier to describe colors from the human perspective (very used in Computer vision together with CIE-LAB color space)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92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58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33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5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94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FDB4-792A-4C30-B3CA-9A37EF575B9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36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4387635" y="3819696"/>
            <a:ext cx="3478372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0833" y="1842702"/>
            <a:ext cx="9831977" cy="448637"/>
          </a:xfrm>
        </p:spPr>
        <p:txBody>
          <a:bodyPr l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20"/>
          </p:nvPr>
        </p:nvSpPr>
        <p:spPr>
          <a:xfrm>
            <a:off x="806824" y="3819696"/>
            <a:ext cx="3478372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21"/>
          </p:nvPr>
        </p:nvSpPr>
        <p:spPr>
          <a:xfrm>
            <a:off x="7986537" y="3819695"/>
            <a:ext cx="3367263" cy="1109009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1210833" y="2739927"/>
            <a:ext cx="9831977" cy="448637"/>
          </a:xfrm>
        </p:spPr>
        <p:txBody>
          <a:bodyPr l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87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9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8" r:id="rId2"/>
    <p:sldLayoutId id="214748372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//upload.wikimedia.org/wikipedia/commons/c/c2/Lbp_neighbors.svg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4790" y="2560974"/>
            <a:ext cx="10051215" cy="1513314"/>
          </a:xfrm>
        </p:spPr>
        <p:txBody>
          <a:bodyPr anchor="t">
            <a:noAutofit/>
          </a:bodyPr>
          <a:lstStyle/>
          <a:p>
            <a:pPr algn="ctr"/>
            <a:r>
              <a:rPr lang="en-US" sz="6000" cap="none" dirty="0" smtClean="0">
                <a:solidFill>
                  <a:srgbClr val="C00000"/>
                </a:solidFill>
              </a:rPr>
              <a:t>Image Type Classification</a:t>
            </a:r>
            <a:endParaRPr lang="en-GB" sz="4000" b="1" cap="non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20686" y="491110"/>
            <a:ext cx="8908868" cy="615504"/>
          </a:xfrm>
        </p:spPr>
        <p:txBody>
          <a:bodyPr>
            <a:noAutofit/>
          </a:bodyPr>
          <a:lstStyle/>
          <a:p>
            <a:r>
              <a:rPr lang="en-US" sz="3600" b="1" cap="none" dirty="0">
                <a:solidFill>
                  <a:srgbClr val="C00000"/>
                </a:solidFill>
              </a:rPr>
              <a:t>1. </a:t>
            </a:r>
            <a:r>
              <a:rPr lang="en-US" sz="3600" b="1" cap="none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Boosting </a:t>
            </a:r>
            <a:r>
              <a:rPr lang="en-US" sz="3600" b="1" cap="none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algorithms </a:t>
            </a:r>
            <a:r>
              <a:rPr lang="en-US" sz="3600" b="1" cap="none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– Gradient Boosted trees</a:t>
            </a:r>
            <a:endParaRPr lang="en-US" sz="3600" b="1" cap="none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34701" y="5633360"/>
            <a:ext cx="6741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Bagging method – the trees are </a:t>
            </a:r>
            <a:r>
              <a:rPr lang="en-US" sz="2000" dirty="0" smtClean="0"/>
              <a:t>running </a:t>
            </a:r>
            <a:r>
              <a:rPr lang="en-US" sz="2000" dirty="0"/>
              <a:t>in </a:t>
            </a:r>
            <a:r>
              <a:rPr lang="en-US" sz="2000" dirty="0" smtClean="0"/>
              <a:t>sequentially</a:t>
            </a:r>
            <a:endParaRPr lang="en-US" sz="2000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there is </a:t>
            </a:r>
            <a:r>
              <a:rPr lang="en-US" sz="2000" dirty="0" smtClean="0"/>
              <a:t>interaction </a:t>
            </a:r>
            <a:r>
              <a:rPr lang="en-US" sz="2000" dirty="0"/>
              <a:t>between them)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19" y="1451011"/>
            <a:ext cx="3781425" cy="4295775"/>
          </a:xfrm>
          <a:prstGeom prst="rect">
            <a:avLst/>
          </a:prstGeom>
        </p:spPr>
      </p:pic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5563301" y="1817629"/>
            <a:ext cx="2398713" cy="409575"/>
          </a:xfrm>
          <a:prstGeom prst="flowChartTerminator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Training Sample</a:t>
            </a:r>
          </a:p>
        </p:txBody>
      </p:sp>
      <p:sp>
        <p:nvSpPr>
          <p:cNvPr id="77" name="AutoShape 6"/>
          <p:cNvSpPr>
            <a:spLocks noChangeArrowheads="1"/>
          </p:cNvSpPr>
          <p:nvPr/>
        </p:nvSpPr>
        <p:spPr bwMode="auto">
          <a:xfrm>
            <a:off x="5334701" y="4697354"/>
            <a:ext cx="2809875" cy="425450"/>
          </a:xfrm>
          <a:prstGeom prst="flowChartTerminator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Weighted</a:t>
            </a:r>
            <a:r>
              <a:rPr lang="en-US" altLang="en-US" sz="2400">
                <a:latin typeface="Times New Roman" panose="02020603050405020304" pitchFamily="18" charset="0"/>
              </a:rPr>
              <a:t> Sample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78" name="AutoShape 7"/>
          <p:cNvSpPr>
            <a:spLocks noChangeArrowheads="1"/>
          </p:cNvSpPr>
          <p:nvPr/>
        </p:nvSpPr>
        <p:spPr bwMode="auto">
          <a:xfrm>
            <a:off x="5563301" y="2609792"/>
            <a:ext cx="2398713" cy="379412"/>
          </a:xfrm>
          <a:prstGeom prst="flowChartTerminator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>
                <a:latin typeface="Times New Roman" panose="02020603050405020304" pitchFamily="18" charset="0"/>
              </a:rPr>
              <a:t>Weighted</a:t>
            </a:r>
            <a:r>
              <a:rPr lang="en-US" altLang="en-US" sz="2400">
                <a:latin typeface="Times New Roman" panose="02020603050405020304" pitchFamily="18" charset="0"/>
              </a:rPr>
              <a:t> Sample</a:t>
            </a:r>
          </a:p>
        </p:txBody>
      </p:sp>
      <p:sp>
        <p:nvSpPr>
          <p:cNvPr id="79" name="Line 8"/>
          <p:cNvSpPr>
            <a:spLocks noChangeShapeType="1"/>
          </p:cNvSpPr>
          <p:nvPr/>
        </p:nvSpPr>
        <p:spPr bwMode="auto">
          <a:xfrm flipV="1">
            <a:off x="8144576" y="4894204"/>
            <a:ext cx="576263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Line 9"/>
          <p:cNvSpPr>
            <a:spLocks noChangeShapeType="1"/>
          </p:cNvSpPr>
          <p:nvPr/>
        </p:nvSpPr>
        <p:spPr bwMode="auto">
          <a:xfrm flipV="1">
            <a:off x="8073139" y="2805054"/>
            <a:ext cx="576262" cy="20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10"/>
          <p:cNvSpPr>
            <a:spLocks noChangeShapeType="1"/>
          </p:cNvSpPr>
          <p:nvPr/>
        </p:nvSpPr>
        <p:spPr bwMode="auto">
          <a:xfrm flipV="1">
            <a:off x="8106476" y="2014479"/>
            <a:ext cx="61436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Text Box 11"/>
          <p:cNvSpPr txBox="1">
            <a:spLocks noChangeArrowheads="1"/>
          </p:cNvSpPr>
          <p:nvPr/>
        </p:nvSpPr>
        <p:spPr bwMode="auto">
          <a:xfrm>
            <a:off x="8720839" y="4624329"/>
            <a:ext cx="5508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h</a:t>
            </a:r>
            <a:r>
              <a:rPr lang="en-US" altLang="en-US" sz="3200" baseline="-2500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8792276" y="1796992"/>
            <a:ext cx="6492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h</a:t>
            </a:r>
            <a:r>
              <a:rPr lang="en-US" altLang="en-US" sz="3200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>
            <a:off x="6920614" y="217799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6920614" y="29685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15"/>
          <p:cNvSpPr>
            <a:spLocks noChangeShapeType="1"/>
          </p:cNvSpPr>
          <p:nvPr/>
        </p:nvSpPr>
        <p:spPr bwMode="auto">
          <a:xfrm>
            <a:off x="6920614" y="4121092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Text Box 16"/>
          <p:cNvSpPr txBox="1">
            <a:spLocks noChangeArrowheads="1"/>
          </p:cNvSpPr>
          <p:nvPr/>
        </p:nvSpPr>
        <p:spPr bwMode="auto">
          <a:xfrm>
            <a:off x="6560251" y="3257492"/>
            <a:ext cx="946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6000"/>
              <a:t>…</a:t>
            </a: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88" name="Text Box 17"/>
          <p:cNvSpPr txBox="1">
            <a:spLocks noChangeArrowheads="1"/>
          </p:cNvSpPr>
          <p:nvPr/>
        </p:nvSpPr>
        <p:spPr bwMode="auto">
          <a:xfrm>
            <a:off x="8720839" y="2609792"/>
            <a:ext cx="755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h</a:t>
            </a:r>
            <a:r>
              <a:rPr lang="en-US" altLang="en-US" sz="32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225664" y="2014479"/>
            <a:ext cx="1439862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Line 19"/>
          <p:cNvSpPr>
            <a:spLocks noChangeShapeType="1"/>
          </p:cNvSpPr>
          <p:nvPr/>
        </p:nvSpPr>
        <p:spPr bwMode="auto">
          <a:xfrm>
            <a:off x="9225664" y="2949517"/>
            <a:ext cx="129540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20"/>
          <p:cNvSpPr>
            <a:spLocks noChangeShapeType="1"/>
          </p:cNvSpPr>
          <p:nvPr/>
        </p:nvSpPr>
        <p:spPr bwMode="auto">
          <a:xfrm flipV="1">
            <a:off x="9368539" y="3238442"/>
            <a:ext cx="1223962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Text Box 21"/>
          <p:cNvSpPr txBox="1">
            <a:spLocks noChangeArrowheads="1"/>
          </p:cNvSpPr>
          <p:nvPr/>
        </p:nvSpPr>
        <p:spPr bwMode="auto">
          <a:xfrm>
            <a:off x="10840150" y="2773304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9174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2360025" y="459761"/>
            <a:ext cx="9831975" cy="1025980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solidFill>
                  <a:srgbClr val="C00000"/>
                </a:solidFill>
              </a:rPr>
              <a:t>1. </a:t>
            </a:r>
            <a:r>
              <a:rPr lang="en-US" sz="3600" b="1" cap="none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Combining </a:t>
            </a:r>
            <a:r>
              <a:rPr lang="en-US" sz="3600" b="1" cap="none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more algorithms together</a:t>
            </a:r>
          </a:p>
        </p:txBody>
      </p:sp>
      <p:cxnSp>
        <p:nvCxnSpPr>
          <p:cNvPr id="10" name="AutoShape 17"/>
          <p:cNvCxnSpPr>
            <a:cxnSpLocks noChangeShapeType="1"/>
          </p:cNvCxnSpPr>
          <p:nvPr/>
        </p:nvCxnSpPr>
        <p:spPr bwMode="auto">
          <a:xfrm>
            <a:off x="4385843" y="2586810"/>
            <a:ext cx="3167063" cy="8763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18"/>
          <p:cNvCxnSpPr>
            <a:cxnSpLocks noChangeShapeType="1"/>
          </p:cNvCxnSpPr>
          <p:nvPr/>
        </p:nvCxnSpPr>
        <p:spPr bwMode="auto">
          <a:xfrm flipV="1">
            <a:off x="4385843" y="3463110"/>
            <a:ext cx="3167063" cy="14288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104855" y="2351861"/>
            <a:ext cx="2606676" cy="3121025"/>
            <a:chOff x="3148012" y="2362200"/>
            <a:chExt cx="2606676" cy="3120964"/>
          </a:xfrm>
        </p:grpSpPr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3911600" y="2362200"/>
              <a:ext cx="1498600" cy="520700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 value 1</a:t>
              </a:r>
            </a:p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(normalized)</a:t>
              </a:r>
            </a:p>
          </p:txBody>
        </p:sp>
        <p:cxnSp>
          <p:nvCxnSpPr>
            <p:cNvPr id="14" name="AutoShape 26"/>
            <p:cNvCxnSpPr>
              <a:cxnSpLocks noChangeShapeType="1"/>
              <a:endCxn id="13" idx="1"/>
            </p:cNvCxnSpPr>
            <p:nvPr/>
          </p:nvCxnSpPr>
          <p:spPr bwMode="auto">
            <a:xfrm>
              <a:off x="3157538" y="2614613"/>
              <a:ext cx="755650" cy="7937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3911600" y="3252788"/>
              <a:ext cx="1498600" cy="520700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 value 2</a:t>
              </a:r>
            </a:p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(normalized)</a:t>
              </a:r>
            </a:p>
          </p:txBody>
        </p:sp>
        <p:cxnSp>
          <p:nvCxnSpPr>
            <p:cNvPr id="16" name="AutoShape 29"/>
            <p:cNvCxnSpPr>
              <a:cxnSpLocks noChangeShapeType="1"/>
              <a:stCxn id="36" idx="3"/>
              <a:endCxn id="15" idx="1"/>
            </p:cNvCxnSpPr>
            <p:nvPr/>
          </p:nvCxnSpPr>
          <p:spPr bwMode="auto">
            <a:xfrm>
              <a:off x="3148012" y="3512322"/>
              <a:ext cx="763588" cy="816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3902075" y="4076700"/>
              <a:ext cx="1498600" cy="520700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Confidence value n</a:t>
              </a:r>
            </a:p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(normalized)</a:t>
              </a:r>
            </a:p>
          </p:txBody>
        </p:sp>
        <p:cxnSp>
          <p:nvCxnSpPr>
            <p:cNvPr id="18" name="AutoShape 32"/>
            <p:cNvCxnSpPr>
              <a:cxnSpLocks noChangeShapeType="1"/>
              <a:stCxn id="37" idx="3"/>
              <a:endCxn id="17" idx="1"/>
            </p:cNvCxnSpPr>
            <p:nvPr/>
          </p:nvCxnSpPr>
          <p:spPr bwMode="auto">
            <a:xfrm flipV="1">
              <a:off x="3157537" y="4337050"/>
              <a:ext cx="744538" cy="755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6"/>
            <p:cNvCxnSpPr>
              <a:cxnSpLocks noChangeShapeType="1"/>
            </p:cNvCxnSpPr>
            <p:nvPr/>
          </p:nvCxnSpPr>
          <p:spPr bwMode="auto">
            <a:xfrm>
              <a:off x="3810000" y="4957763"/>
              <a:ext cx="1944688" cy="23812"/>
            </a:xfrm>
            <a:prstGeom prst="straightConnector1">
              <a:avLst/>
            </a:prstGeom>
            <a:noFill/>
            <a:ln w="25560" cap="sq">
              <a:solidFill>
                <a:srgbClr val="009973"/>
              </a:solidFill>
              <a:miter lim="800000"/>
              <a:headEnd type="triangle" w="med" len="med"/>
              <a:tailEnd type="triangle" w="med" len="med"/>
            </a:ln>
            <a:effectLst>
              <a:outerShdw dist="74769" dir="938535" algn="ctr" rotWithShape="0">
                <a:srgbClr val="000000">
                  <a:alpha val="38033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 Box 38"/>
            <p:cNvSpPr txBox="1">
              <a:spLocks noChangeArrowheads="1"/>
            </p:cNvSpPr>
            <p:nvPr/>
          </p:nvSpPr>
          <p:spPr bwMode="auto">
            <a:xfrm>
              <a:off x="3962400" y="4957763"/>
              <a:ext cx="1725613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400">
                  <a:solidFill>
                    <a:srgbClr val="009973"/>
                  </a:solidFill>
                </a:rPr>
                <a:t>Confidence Scores Normalization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028281" y="2342335"/>
            <a:ext cx="1773237" cy="3130550"/>
            <a:chOff x="71438" y="2352675"/>
            <a:chExt cx="1773237" cy="3130550"/>
          </a:xfrm>
        </p:grpSpPr>
        <p:grpSp>
          <p:nvGrpSpPr>
            <p:cNvPr id="22" name="Group 9"/>
            <p:cNvGrpSpPr>
              <a:grpSpLocks/>
            </p:cNvGrpSpPr>
            <p:nvPr/>
          </p:nvGrpSpPr>
          <p:grpSpPr bwMode="auto">
            <a:xfrm>
              <a:off x="238125" y="2352675"/>
              <a:ext cx="1492250" cy="558800"/>
              <a:chOff x="150" y="1482"/>
              <a:chExt cx="940" cy="352"/>
            </a:xfrm>
          </p:grpSpPr>
          <p:pic>
            <p:nvPicPr>
              <p:cNvPr id="27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" y="1482"/>
                <a:ext cx="940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Text Box 11"/>
              <p:cNvSpPr txBox="1">
                <a:spLocks noChangeArrowheads="1"/>
              </p:cNvSpPr>
              <p:nvPr/>
            </p:nvSpPr>
            <p:spPr bwMode="auto">
              <a:xfrm>
                <a:off x="150" y="1482"/>
                <a:ext cx="929" cy="3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>
                  <a:lnSpc>
                    <a:spcPct val="115000"/>
                  </a:lnSpc>
                  <a:buClrTx/>
                  <a:buFontTx/>
                  <a:buNone/>
                </a:pPr>
                <a:r>
                  <a:rPr lang="en-US" altLang="en-US" sz="1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Descriptor</a:t>
                </a:r>
              </a:p>
            </p:txBody>
          </p:sp>
        </p:grp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238125" y="3330575"/>
              <a:ext cx="1512888" cy="355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Descriptor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228600" y="4029075"/>
              <a:ext cx="1512888" cy="6143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Descriptor</a:t>
              </a:r>
            </a:p>
          </p:txBody>
        </p:sp>
        <p:cxnSp>
          <p:nvCxnSpPr>
            <p:cNvPr id="25" name="AutoShape 34"/>
            <p:cNvCxnSpPr>
              <a:cxnSpLocks noChangeShapeType="1"/>
            </p:cNvCxnSpPr>
            <p:nvPr/>
          </p:nvCxnSpPr>
          <p:spPr bwMode="auto">
            <a:xfrm flipV="1">
              <a:off x="71438" y="4975225"/>
              <a:ext cx="1773237" cy="4763"/>
            </a:xfrm>
            <a:prstGeom prst="straightConnector1">
              <a:avLst/>
            </a:prstGeom>
            <a:noFill/>
            <a:ln w="25560" cap="sq">
              <a:solidFill>
                <a:srgbClr val="C00000"/>
              </a:solidFill>
              <a:miter lim="800000"/>
              <a:headEnd type="triangle" w="med" len="med"/>
              <a:tailEnd type="triangle" w="med" len="med"/>
            </a:ln>
            <a:effectLst>
              <a:outerShdw dist="74769" dir="938535" algn="ctr" rotWithShape="0">
                <a:srgbClr val="000000">
                  <a:alpha val="38033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157163" y="4962525"/>
              <a:ext cx="1519237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500"/>
                </a:spcAft>
              </a:pPr>
              <a:r>
                <a:rPr lang="ro-RO" altLang="en-US" sz="1400">
                  <a:solidFill>
                    <a:srgbClr val="C00000"/>
                  </a:solidFill>
                </a:rPr>
                <a:t>Feature extraction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2709442" y="2351861"/>
            <a:ext cx="2057400" cy="2929333"/>
            <a:chOff x="1752600" y="2362200"/>
            <a:chExt cx="2057400" cy="2929333"/>
          </a:xfrm>
        </p:grpSpPr>
        <p:cxnSp>
          <p:nvCxnSpPr>
            <p:cNvPr id="30" name="AutoShape 35"/>
            <p:cNvCxnSpPr>
              <a:cxnSpLocks noChangeShapeType="1"/>
            </p:cNvCxnSpPr>
            <p:nvPr/>
          </p:nvCxnSpPr>
          <p:spPr bwMode="auto">
            <a:xfrm>
              <a:off x="1866900" y="4962525"/>
              <a:ext cx="1943100" cy="1588"/>
            </a:xfrm>
            <a:prstGeom prst="straightConnector1">
              <a:avLst/>
            </a:prstGeom>
            <a:noFill/>
            <a:ln w="25560" cap="sq">
              <a:solidFill>
                <a:srgbClr val="8585E0"/>
              </a:solidFill>
              <a:miter lim="800000"/>
              <a:headEnd type="triangle" w="med" len="med"/>
              <a:tailEnd type="triangle" w="med" len="med"/>
            </a:ln>
            <a:effectLst>
              <a:outerShdw dist="74769" dir="938535" algn="ctr" rotWithShape="0">
                <a:srgbClr val="000000">
                  <a:alpha val="38033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1" name="Group 2"/>
            <p:cNvGrpSpPr>
              <a:grpSpLocks/>
            </p:cNvGrpSpPr>
            <p:nvPr/>
          </p:nvGrpSpPr>
          <p:grpSpPr bwMode="auto">
            <a:xfrm>
              <a:off x="1752600" y="2362200"/>
              <a:ext cx="1905000" cy="2929333"/>
              <a:chOff x="1752600" y="2362200"/>
              <a:chExt cx="1905000" cy="2929333"/>
            </a:xfrm>
          </p:grpSpPr>
          <p:cxnSp>
            <p:nvCxnSpPr>
              <p:cNvPr id="32" name="AutoShape 14"/>
              <p:cNvCxnSpPr>
                <a:cxnSpLocks noChangeShapeType="1"/>
                <a:stCxn id="27" idx="3"/>
                <a:endCxn id="35" idx="1"/>
              </p:cNvCxnSpPr>
              <p:nvPr/>
            </p:nvCxnSpPr>
            <p:spPr bwMode="auto">
              <a:xfrm flipH="1">
                <a:off x="2133600" y="2621734"/>
                <a:ext cx="106063" cy="23"/>
              </a:xfrm>
              <a:prstGeom prst="straightConnector1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5"/>
              <p:cNvCxnSpPr>
                <a:cxnSpLocks noChangeShapeType="1"/>
                <a:stCxn id="24" idx="3"/>
                <a:endCxn id="37" idx="1"/>
              </p:cNvCxnSpPr>
              <p:nvPr/>
            </p:nvCxnSpPr>
            <p:spPr bwMode="auto">
              <a:xfrm flipH="1">
                <a:off x="2133600" y="4325916"/>
                <a:ext cx="117176" cy="11928"/>
              </a:xfrm>
              <a:prstGeom prst="straightConnector1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6"/>
              <p:cNvCxnSpPr>
                <a:cxnSpLocks noChangeShapeType="1"/>
                <a:stCxn id="23" idx="3"/>
                <a:endCxn id="36" idx="1"/>
              </p:cNvCxnSpPr>
              <p:nvPr/>
            </p:nvCxnSpPr>
            <p:spPr bwMode="auto">
              <a:xfrm flipH="1">
                <a:off x="2124075" y="3498034"/>
                <a:ext cx="136226" cy="14310"/>
              </a:xfrm>
              <a:prstGeom prst="straightConnector1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2133600" y="2362200"/>
                <a:ext cx="1023938" cy="519113"/>
              </a:xfrm>
              <a:prstGeom prst="roundRect">
                <a:avLst>
                  <a:gd name="adj" fmla="val 16667"/>
                </a:avLst>
              </a:prstGeom>
              <a:solidFill>
                <a:srgbClr val="C0504D"/>
              </a:solidFill>
              <a:ln>
                <a:noFill/>
              </a:ln>
              <a:effectLst>
                <a:outerShdw dist="17819" dir="2700000" algn="ctr" rotWithShape="0">
                  <a:srgbClr val="632523">
                    <a:alpha val="50026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/>
              <a:lstStyle>
                <a:lvl1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  <a:buClrTx/>
                  <a:buFontTx/>
                  <a:buNone/>
                </a:pPr>
                <a:r>
                  <a:rPr lang="en-US" altLang="en-US" sz="1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 1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2124075" y="3252788"/>
                <a:ext cx="1023938" cy="519112"/>
              </a:xfrm>
              <a:prstGeom prst="roundRect">
                <a:avLst>
                  <a:gd name="adj" fmla="val 16667"/>
                </a:avLst>
              </a:prstGeom>
              <a:solidFill>
                <a:srgbClr val="C0504D"/>
              </a:solidFill>
              <a:ln>
                <a:noFill/>
              </a:ln>
              <a:effectLst>
                <a:outerShdw dist="17819" dir="2700000" algn="ctr" rotWithShape="0">
                  <a:srgbClr val="632523">
                    <a:alpha val="50026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/>
              <a:lstStyle>
                <a:lvl1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  <a:buClr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 2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133600" y="4078288"/>
                <a:ext cx="1023938" cy="519112"/>
              </a:xfrm>
              <a:prstGeom prst="roundRect">
                <a:avLst>
                  <a:gd name="adj" fmla="val 16667"/>
                </a:avLst>
              </a:prstGeom>
              <a:solidFill>
                <a:srgbClr val="C0504D"/>
              </a:solidFill>
              <a:ln>
                <a:noFill/>
              </a:ln>
              <a:effectLst>
                <a:outerShdw dist="17819" dir="2700000" algn="ctr" rotWithShape="0">
                  <a:srgbClr val="632523">
                    <a:alpha val="50026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/>
              <a:lstStyle>
                <a:lvl1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15000"/>
                  </a:lnSpc>
                  <a:buClr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 n</a:t>
                </a: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1752600" y="4981575"/>
                <a:ext cx="1905000" cy="3099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altLang="en-US" sz="1400">
                    <a:solidFill>
                      <a:srgbClr val="262699"/>
                    </a:solidFill>
                  </a:rPr>
                  <a:t>Classification Step</a:t>
                </a:r>
              </a:p>
            </p:txBody>
          </p:sp>
        </p:grp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6367043" y="2611395"/>
            <a:ext cx="3890556" cy="2914386"/>
            <a:chOff x="4586467" y="2612210"/>
            <a:chExt cx="3890556" cy="2914386"/>
          </a:xfrm>
        </p:grpSpPr>
        <p:cxnSp>
          <p:nvCxnSpPr>
            <p:cNvPr id="40" name="AutoShape 19"/>
            <p:cNvCxnSpPr>
              <a:cxnSpLocks noChangeShapeType="1"/>
            </p:cNvCxnSpPr>
            <p:nvPr/>
          </p:nvCxnSpPr>
          <p:spPr bwMode="auto">
            <a:xfrm flipV="1">
              <a:off x="6429375" y="3473450"/>
              <a:ext cx="165100" cy="906463"/>
            </a:xfrm>
            <a:prstGeom prst="straightConnector1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1" name="AutoShape 20"/>
            <p:cNvSpPr>
              <a:spLocks noChangeArrowheads="1"/>
            </p:cNvSpPr>
            <p:nvPr/>
          </p:nvSpPr>
          <p:spPr bwMode="auto">
            <a:xfrm>
              <a:off x="7564210" y="3112727"/>
              <a:ext cx="912813" cy="661988"/>
            </a:xfrm>
            <a:prstGeom prst="rightArrow">
              <a:avLst>
                <a:gd name="adj1" fmla="val 50000"/>
                <a:gd name="adj2" fmla="val 27974"/>
              </a:avLst>
            </a:prstGeom>
            <a:solidFill>
              <a:srgbClr val="4BACC6"/>
            </a:solidFill>
            <a:ln>
              <a:noFill/>
            </a:ln>
            <a:effectLst>
              <a:outerShdw dist="17819" dir="2700000" algn="ctr" rotWithShape="0">
                <a:srgbClr val="21596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</a:t>
              </a:r>
            </a:p>
          </p:txBody>
        </p:sp>
        <p:cxnSp>
          <p:nvCxnSpPr>
            <p:cNvPr id="42" name="AutoShape 22"/>
            <p:cNvCxnSpPr>
              <a:cxnSpLocks noChangeShapeType="1"/>
              <a:stCxn id="13" idx="3"/>
            </p:cNvCxnSpPr>
            <p:nvPr/>
          </p:nvCxnSpPr>
          <p:spPr bwMode="auto">
            <a:xfrm>
              <a:off x="4843042" y="2612210"/>
              <a:ext cx="939800" cy="654050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3" name="AutoShape 28"/>
            <p:cNvCxnSpPr>
              <a:cxnSpLocks noChangeShapeType="1"/>
              <a:stCxn id="15" idx="3"/>
              <a:endCxn id="45" idx="1"/>
            </p:cNvCxnSpPr>
            <p:nvPr/>
          </p:nvCxnSpPr>
          <p:spPr bwMode="auto">
            <a:xfrm>
              <a:off x="4586467" y="3503636"/>
              <a:ext cx="1200151" cy="10729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31"/>
            <p:cNvCxnSpPr>
              <a:cxnSpLocks noChangeShapeType="1"/>
              <a:stCxn id="17" idx="3"/>
            </p:cNvCxnSpPr>
            <p:nvPr/>
          </p:nvCxnSpPr>
          <p:spPr bwMode="auto">
            <a:xfrm flipV="1">
              <a:off x="4833517" y="3786960"/>
              <a:ext cx="949325" cy="539750"/>
            </a:xfrm>
            <a:prstGeom prst="straightConnector1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5786618" y="3254015"/>
              <a:ext cx="1498600" cy="520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dist="17819" dir="2700000" algn="ctr" rotWithShape="0">
                <a:srgbClr val="4F6228">
                  <a:alpha val="5002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Confidence</a:t>
              </a:r>
            </a:p>
            <a:p>
              <a:pPr algn="ctr" eaLnBrk="1" hangingPunct="1">
                <a:lnSpc>
                  <a:spcPct val="115000"/>
                </a:lnSpc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</a:p>
          </p:txBody>
        </p:sp>
        <p:cxnSp>
          <p:nvCxnSpPr>
            <p:cNvPr id="46" name="AutoShape 37"/>
            <p:cNvCxnSpPr>
              <a:cxnSpLocks noChangeShapeType="1"/>
            </p:cNvCxnSpPr>
            <p:nvPr/>
          </p:nvCxnSpPr>
          <p:spPr bwMode="auto">
            <a:xfrm>
              <a:off x="4829288" y="4980970"/>
              <a:ext cx="3270250" cy="4762"/>
            </a:xfrm>
            <a:prstGeom prst="straightConnector1">
              <a:avLst/>
            </a:prstGeom>
            <a:noFill/>
            <a:ln w="38160" cap="sq">
              <a:solidFill>
                <a:srgbClr val="FFC000"/>
              </a:solidFill>
              <a:miter lim="800000"/>
              <a:headEnd type="triangle" w="med" len="med"/>
              <a:tailEnd type="triangle" w="med" len="med"/>
            </a:ln>
            <a:effectLst>
              <a:outerShdw dist="75597" dir="1064680" algn="ctr" rotWithShape="0">
                <a:srgbClr val="000000">
                  <a:alpha val="35036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9"/>
            <p:cNvSpPr txBox="1">
              <a:spLocks noChangeArrowheads="1"/>
            </p:cNvSpPr>
            <p:nvPr/>
          </p:nvSpPr>
          <p:spPr bwMode="auto">
            <a:xfrm>
              <a:off x="5322691" y="5005896"/>
              <a:ext cx="1633538" cy="52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400">
                  <a:solidFill>
                    <a:srgbClr val="FFC000"/>
                  </a:solidFill>
                </a:rPr>
                <a:t>Global Confidence Score</a:t>
              </a:r>
            </a:p>
          </p:txBody>
        </p:sp>
        <p:sp>
          <p:nvSpPr>
            <p:cNvPr id="48" name="Oval 42"/>
            <p:cNvSpPr>
              <a:spLocks noChangeArrowheads="1"/>
            </p:cNvSpPr>
            <p:nvPr/>
          </p:nvSpPr>
          <p:spPr bwMode="auto">
            <a:xfrm>
              <a:off x="6213475" y="2781300"/>
              <a:ext cx="338138" cy="336550"/>
            </a:xfrm>
            <a:prstGeom prst="ellips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>
              <a:off x="6213475" y="2949575"/>
              <a:ext cx="338138" cy="158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>
              <a:off x="6381750" y="2781300"/>
              <a:ext cx="1588" cy="33655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ectangle 1"/>
          <p:cNvSpPr>
            <a:spLocks noChangeArrowheads="1"/>
          </p:cNvSpPr>
          <p:nvPr/>
        </p:nvSpPr>
        <p:spPr bwMode="auto">
          <a:xfrm>
            <a:off x="728243" y="1497335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spcBef>
                <a:spcPct val="25000"/>
              </a:spcBef>
              <a:buClr>
                <a:schemeClr val="tx2"/>
              </a:buClr>
              <a:buSzPct val="60000"/>
              <a:buFont typeface="Wingdings" pitchFamily="2" charset="2"/>
              <a:defRPr sz="27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Aft>
                <a:spcPct val="2500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eaLnBrk="0" hangingPunct="0">
              <a:spcAft>
                <a:spcPct val="25000"/>
              </a:spcAft>
              <a:buClr>
                <a:schemeClr val="accent1"/>
              </a:buClr>
              <a:buSzPct val="5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000" dirty="0">
                <a:solidFill>
                  <a:srgbClr val="000066"/>
                </a:solidFill>
                <a:latin typeface="Calibri" panose="020F0502020204030204" pitchFamily="34" charset="0"/>
              </a:rPr>
              <a:t>Late Fusion</a:t>
            </a:r>
            <a:endParaRPr lang="ro-RO" sz="30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1681164" y="5775811"/>
            <a:ext cx="7315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spcBef>
                <a:spcPct val="25000"/>
              </a:spcBef>
              <a:buClr>
                <a:schemeClr val="tx2"/>
              </a:buClr>
              <a:buSzPct val="60000"/>
              <a:buFont typeface="Wingdings" pitchFamily="2" charset="2"/>
              <a:defRPr sz="27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Aft>
                <a:spcPct val="25000"/>
              </a:spcAft>
              <a:buClr>
                <a:schemeClr val="accent2"/>
              </a:buClr>
              <a:buSzPct val="5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eaLnBrk="0" hangingPunct="0">
              <a:spcAft>
                <a:spcPct val="25000"/>
              </a:spcAft>
              <a:buClr>
                <a:schemeClr val="accent1"/>
              </a:buClr>
              <a:buSzPct val="5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600" b="1" dirty="0" smtClean="0"/>
              <a:t>Hard voting vs Soft Voting</a:t>
            </a:r>
            <a:endParaRPr lang="ro-RO" sz="2600" b="1" dirty="0"/>
          </a:p>
        </p:txBody>
      </p:sp>
    </p:spTree>
    <p:extLst>
      <p:ext uri="{BB962C8B-B14F-4D97-AF65-F5344CB8AC3E}">
        <p14:creationId xmlns:p14="http://schemas.microsoft.com/office/powerpoint/2010/main" val="166943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1. Results</a:t>
            </a:r>
            <a:endParaRPr lang="en-US" cap="none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23934"/>
              </p:ext>
            </p:extLst>
          </p:nvPr>
        </p:nvGraphicFramePr>
        <p:xfrm>
          <a:off x="594823" y="1980909"/>
          <a:ext cx="107872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005">
                  <a:extLst>
                    <a:ext uri="{9D8B030D-6E8A-4147-A177-3AD203B41FA5}">
                      <a16:colId xmlns:a16="http://schemas.microsoft.com/office/drawing/2014/main" val="2219157423"/>
                    </a:ext>
                  </a:extLst>
                </a:gridCol>
                <a:gridCol w="2007322">
                  <a:extLst>
                    <a:ext uri="{9D8B030D-6E8A-4147-A177-3AD203B41FA5}">
                      <a16:colId xmlns:a16="http://schemas.microsoft.com/office/drawing/2014/main" val="612742599"/>
                    </a:ext>
                  </a:extLst>
                </a:gridCol>
                <a:gridCol w="2076144">
                  <a:extLst>
                    <a:ext uri="{9D8B030D-6E8A-4147-A177-3AD203B41FA5}">
                      <a16:colId xmlns:a16="http://schemas.microsoft.com/office/drawing/2014/main" val="913151762"/>
                    </a:ext>
                  </a:extLst>
                </a:gridCol>
                <a:gridCol w="1984380">
                  <a:extLst>
                    <a:ext uri="{9D8B030D-6E8A-4147-A177-3AD203B41FA5}">
                      <a16:colId xmlns:a16="http://schemas.microsoft.com/office/drawing/2014/main" val="796278538"/>
                    </a:ext>
                  </a:extLst>
                </a:gridCol>
                <a:gridCol w="2546430">
                  <a:extLst>
                    <a:ext uri="{9D8B030D-6E8A-4147-A177-3AD203B41FA5}">
                      <a16:colId xmlns:a16="http://schemas.microsoft.com/office/drawing/2014/main" val="248398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 </a:t>
                      </a:r>
                      <a:r>
                        <a:rPr lang="en-US" dirty="0" err="1" smtClean="0"/>
                        <a:t>Liniar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Gradient Boosting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HSV Histogram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2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92.86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9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57897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20003"/>
              </p:ext>
            </p:extLst>
          </p:nvPr>
        </p:nvGraphicFramePr>
        <p:xfrm>
          <a:off x="594823" y="4510701"/>
          <a:ext cx="52600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500">
                  <a:extLst>
                    <a:ext uri="{9D8B030D-6E8A-4147-A177-3AD203B41FA5}">
                      <a16:colId xmlns:a16="http://schemas.microsoft.com/office/drawing/2014/main" val="2219157423"/>
                    </a:ext>
                  </a:extLst>
                </a:gridCol>
                <a:gridCol w="2080550">
                  <a:extLst>
                    <a:ext uri="{9D8B030D-6E8A-4147-A177-3AD203B41FA5}">
                      <a16:colId xmlns:a16="http://schemas.microsoft.com/office/drawing/2014/main" val="612742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2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94.41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9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 voting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578977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94823" y="1359435"/>
            <a:ext cx="86417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000066"/>
                </a:solidFill>
              </a:rPr>
              <a:t>Individual results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94823" y="3952518"/>
            <a:ext cx="51925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000066"/>
                </a:solidFill>
              </a:rPr>
              <a:t>Late fusion results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2. Bag </a:t>
            </a:r>
            <a:r>
              <a:rPr lang="en-US" cap="none" dirty="0" smtClean="0">
                <a:solidFill>
                  <a:srgbClr val="C00000"/>
                </a:solidFill>
              </a:rPr>
              <a:t>of Words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765404" y="1349414"/>
            <a:ext cx="5446148" cy="5508585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6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1349415"/>
            <a:ext cx="6917804" cy="5508585"/>
          </a:xfrm>
          <a:prstGeom prst="rect">
            <a:avLst/>
          </a:prstGeom>
          <a:solidFill>
            <a:srgbClr val="FFCF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6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6092814" y="5207337"/>
            <a:ext cx="4543425" cy="1752600"/>
            <a:chOff x="2661" y="2421"/>
            <a:chExt cx="2862" cy="1104"/>
          </a:xfrm>
        </p:grpSpPr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4732" y="2421"/>
              <a:ext cx="0" cy="336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2661" y="3141"/>
              <a:ext cx="12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3891" y="2778"/>
              <a:ext cx="1632" cy="747"/>
            </a:xfrm>
            <a:prstGeom prst="flowChartDecision">
              <a:avLst/>
            </a:prstGeom>
            <a:solidFill>
              <a:srgbClr val="E7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900" b="1" dirty="0" smtClean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Arial" pitchFamily="34" charset="0"/>
                </a:rPr>
                <a:t>decision</a:t>
              </a:r>
              <a:endParaRPr lang="en-US" sz="29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16" name="Group 8"/>
          <p:cNvGrpSpPr>
            <a:grpSpLocks/>
          </p:cNvGrpSpPr>
          <p:nvPr/>
        </p:nvGrpSpPr>
        <p:grpSpPr bwMode="auto">
          <a:xfrm>
            <a:off x="2117204" y="1425615"/>
            <a:ext cx="4329113" cy="1447800"/>
            <a:chOff x="240" y="0"/>
            <a:chExt cx="2727" cy="912"/>
          </a:xfrm>
        </p:grpSpPr>
        <p:grpSp>
          <p:nvGrpSpPr>
            <p:cNvPr id="17" name="Group 9"/>
            <p:cNvGrpSpPr>
              <a:grpSpLocks/>
            </p:cNvGrpSpPr>
            <p:nvPr/>
          </p:nvGrpSpPr>
          <p:grpSpPr bwMode="auto">
            <a:xfrm>
              <a:off x="240" y="481"/>
              <a:ext cx="2727" cy="431"/>
              <a:chOff x="240" y="481"/>
              <a:chExt cx="2727" cy="431"/>
            </a:xfrm>
          </p:grpSpPr>
          <p:sp>
            <p:nvSpPr>
              <p:cNvPr id="19" name="AutoShape 10"/>
              <p:cNvSpPr>
                <a:spLocks noChangeArrowheads="1"/>
              </p:cNvSpPr>
              <p:nvPr/>
            </p:nvSpPr>
            <p:spPr bwMode="auto">
              <a:xfrm>
                <a:off x="432" y="586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0" name="AutoShape 11"/>
              <p:cNvSpPr>
                <a:spLocks noChangeArrowheads="1"/>
              </p:cNvSpPr>
              <p:nvPr/>
            </p:nvSpPr>
            <p:spPr bwMode="auto">
              <a:xfrm>
                <a:off x="336" y="538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1" name="AutoShape 12"/>
              <p:cNvSpPr>
                <a:spLocks noChangeArrowheads="1"/>
              </p:cNvSpPr>
              <p:nvPr/>
            </p:nvSpPr>
            <p:spPr bwMode="auto">
              <a:xfrm>
                <a:off x="240" y="490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2" name="AutoShape 13"/>
              <p:cNvSpPr>
                <a:spLocks noChangeArrowheads="1"/>
              </p:cNvSpPr>
              <p:nvPr/>
            </p:nvSpPr>
            <p:spPr bwMode="auto">
              <a:xfrm>
                <a:off x="1776" y="586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3" name="AutoShape 14"/>
              <p:cNvSpPr>
                <a:spLocks noChangeArrowheads="1"/>
              </p:cNvSpPr>
              <p:nvPr/>
            </p:nvSpPr>
            <p:spPr bwMode="auto">
              <a:xfrm>
                <a:off x="1680" y="538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4" name="AutoShape 15"/>
              <p:cNvSpPr>
                <a:spLocks noChangeArrowheads="1"/>
              </p:cNvSpPr>
              <p:nvPr/>
            </p:nvSpPr>
            <p:spPr bwMode="auto">
              <a:xfrm>
                <a:off x="1584" y="490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pic>
            <p:nvPicPr>
              <p:cNvPr id="25" name="Picture 16" descr="DaVinci_face_only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327"/>
              <a:stretch>
                <a:fillRect/>
              </a:stretch>
            </p:blipFill>
            <p:spPr bwMode="auto">
              <a:xfrm>
                <a:off x="645" y="481"/>
                <a:ext cx="494" cy="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7" descr="bicycl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493"/>
                <a:ext cx="523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050" y="0"/>
              <a:ext cx="133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Arial" pitchFamily="34" charset="0"/>
                </a:rPr>
                <a:t>Learning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cs typeface="Arial" pitchFamily="34" charset="0"/>
              </a:endParaRPr>
            </a:p>
          </p:txBody>
        </p:sp>
      </p:grpSp>
      <p:grpSp>
        <p:nvGrpSpPr>
          <p:cNvPr id="27" name="Group 19"/>
          <p:cNvGrpSpPr>
            <a:grpSpLocks/>
          </p:cNvGrpSpPr>
          <p:nvPr/>
        </p:nvGrpSpPr>
        <p:grpSpPr bwMode="auto">
          <a:xfrm>
            <a:off x="2014018" y="2949615"/>
            <a:ext cx="3684591" cy="1143000"/>
            <a:chOff x="175" y="960"/>
            <a:chExt cx="2321" cy="720"/>
          </a:xfrm>
        </p:grpSpPr>
        <p:sp>
          <p:nvSpPr>
            <p:cNvPr id="28" name="AutoShape 20"/>
            <p:cNvSpPr>
              <a:spLocks/>
            </p:cNvSpPr>
            <p:nvPr/>
          </p:nvSpPr>
          <p:spPr bwMode="auto">
            <a:xfrm rot="-5400000">
              <a:off x="1296" y="288"/>
              <a:ext cx="192" cy="1536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175" y="1296"/>
              <a:ext cx="15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 err="1" smtClean="0">
                  <a:solidFill>
                    <a:srgbClr val="000000"/>
                  </a:solidFill>
                  <a:cs typeface="Arial" pitchFamily="34" charset="0"/>
                </a:rPr>
                <a:t>Keypoints</a:t>
              </a:r>
              <a:r>
                <a:rPr lang="en-US" altLang="en-US" sz="2000" dirty="0" smtClean="0">
                  <a:solidFill>
                    <a:srgbClr val="000000"/>
                  </a:solidFill>
                  <a:cs typeface="Arial" pitchFamily="34" charset="0"/>
                </a:rPr>
                <a:t> extraction</a:t>
              </a:r>
              <a:endParaRPr lang="en-US" altLang="en-US" sz="20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>
              <a:off x="1392" y="1152"/>
              <a:ext cx="1104" cy="528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1" name="AutoShape 23"/>
            <p:cNvSpPr>
              <a:spLocks noChangeArrowheads="1"/>
            </p:cNvSpPr>
            <p:nvPr/>
          </p:nvSpPr>
          <p:spPr bwMode="auto">
            <a:xfrm>
              <a:off x="1776" y="1248"/>
              <a:ext cx="288" cy="288"/>
            </a:xfrm>
            <a:prstGeom prst="flowChartSummingJunction">
              <a:avLst/>
            </a:prstGeom>
            <a:solidFill>
              <a:srgbClr val="FF33CC"/>
            </a:solidFill>
            <a:ln w="9525">
              <a:solidFill>
                <a:srgbClr val="7627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4"/>
          <p:cNvGrpSpPr>
            <a:grpSpLocks/>
          </p:cNvGrpSpPr>
          <p:nvPr/>
        </p:nvGrpSpPr>
        <p:grpSpPr bwMode="auto">
          <a:xfrm>
            <a:off x="5622406" y="3025815"/>
            <a:ext cx="2525713" cy="1808163"/>
            <a:chOff x="2448" y="1160"/>
            <a:chExt cx="1591" cy="1139"/>
          </a:xfrm>
        </p:grpSpPr>
        <p:pic>
          <p:nvPicPr>
            <p:cNvPr id="33" name="Picture 2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799"/>
            <a:stretch>
              <a:fillRect/>
            </a:stretch>
          </p:blipFill>
          <p:spPr bwMode="auto">
            <a:xfrm>
              <a:off x="2496" y="1440"/>
              <a:ext cx="1488" cy="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 Box 26"/>
            <p:cNvSpPr txBox="1">
              <a:spLocks noChangeArrowheads="1"/>
            </p:cNvSpPr>
            <p:nvPr/>
          </p:nvSpPr>
          <p:spPr bwMode="auto">
            <a:xfrm>
              <a:off x="2448" y="1160"/>
              <a:ext cx="1591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Arial" pitchFamily="34" charset="0"/>
                </a:rPr>
                <a:t>Word dictionary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cs typeface="Arial" pitchFamily="34" charset="0"/>
              </a:endParaRPr>
            </a:p>
          </p:txBody>
        </p:sp>
      </p:grpSp>
      <p:grpSp>
        <p:nvGrpSpPr>
          <p:cNvPr id="35" name="Group 27"/>
          <p:cNvGrpSpPr>
            <a:grpSpLocks/>
          </p:cNvGrpSpPr>
          <p:nvPr/>
        </p:nvGrpSpPr>
        <p:grpSpPr bwMode="auto">
          <a:xfrm>
            <a:off x="8060804" y="2416215"/>
            <a:ext cx="1712913" cy="3352800"/>
            <a:chOff x="3984" y="816"/>
            <a:chExt cx="1079" cy="2112"/>
          </a:xfrm>
        </p:grpSpPr>
        <p:sp>
          <p:nvSpPr>
            <p:cNvPr id="36" name="Line 28"/>
            <p:cNvSpPr>
              <a:spLocks noChangeShapeType="1"/>
            </p:cNvSpPr>
            <p:nvPr/>
          </p:nvSpPr>
          <p:spPr bwMode="auto">
            <a:xfrm>
              <a:off x="4800" y="1968"/>
              <a:ext cx="0" cy="24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grpSp>
          <p:nvGrpSpPr>
            <p:cNvPr id="37" name="Group 29"/>
            <p:cNvGrpSpPr>
              <a:grpSpLocks/>
            </p:cNvGrpSpPr>
            <p:nvPr/>
          </p:nvGrpSpPr>
          <p:grpSpPr bwMode="auto">
            <a:xfrm>
              <a:off x="3984" y="816"/>
              <a:ext cx="1079" cy="2112"/>
              <a:chOff x="3984" y="816"/>
              <a:chExt cx="1079" cy="2112"/>
            </a:xfrm>
          </p:grpSpPr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3984" y="816"/>
                <a:ext cx="720" cy="816"/>
              </a:xfrm>
              <a:custGeom>
                <a:avLst/>
                <a:gdLst>
                  <a:gd name="T0" fmla="*/ 720 w 768"/>
                  <a:gd name="T1" fmla="*/ 0 h 864"/>
                  <a:gd name="T2" fmla="*/ 585 w 768"/>
                  <a:gd name="T3" fmla="*/ 635 h 864"/>
                  <a:gd name="T4" fmla="*/ 0 w 768"/>
                  <a:gd name="T5" fmla="*/ 816 h 86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68" h="864">
                    <a:moveTo>
                      <a:pt x="768" y="0"/>
                    </a:moveTo>
                    <a:cubicBezTo>
                      <a:pt x="760" y="264"/>
                      <a:pt x="752" y="528"/>
                      <a:pt x="624" y="672"/>
                    </a:cubicBezTo>
                    <a:cubicBezTo>
                      <a:pt x="496" y="816"/>
                      <a:pt x="248" y="840"/>
                      <a:pt x="0" y="864"/>
                    </a:cubicBezTo>
                  </a:path>
                </a:pathLst>
              </a:custGeom>
              <a:noFill/>
              <a:ln w="38100">
                <a:solidFill>
                  <a:srgbClr val="00008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 flipH="1">
                <a:off x="3984" y="1968"/>
                <a:ext cx="816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pic>
            <p:nvPicPr>
              <p:cNvPr id="40" name="Picture 32"/>
              <p:cNvPicPr>
                <a:picLocks noChangeAspect="1" noChangeArrowheads="1"/>
              </p:cNvPicPr>
              <p:nvPr/>
            </p:nvPicPr>
            <p:blipFill>
              <a:blip r:embed="rId6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2" y="2160"/>
                <a:ext cx="551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3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7" r="64471" b="92851"/>
              <a:stretch>
                <a:fillRect/>
              </a:stretch>
            </p:blipFill>
            <p:spPr bwMode="auto">
              <a:xfrm>
                <a:off x="4651" y="2688"/>
                <a:ext cx="96" cy="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3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9" t="30862" r="72368" b="62163"/>
              <a:stretch>
                <a:fillRect/>
              </a:stretch>
            </p:blipFill>
            <p:spPr bwMode="auto">
              <a:xfrm>
                <a:off x="4699" y="2400"/>
                <a:ext cx="77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3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73" t="39058" r="28947" b="53967"/>
              <a:stretch>
                <a:fillRect/>
              </a:stretch>
            </p:blipFill>
            <p:spPr bwMode="auto">
              <a:xfrm>
                <a:off x="4848" y="2592"/>
                <a:ext cx="96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3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95" t="46207" r="36842" b="46819"/>
              <a:stretch>
                <a:fillRect/>
              </a:stretch>
            </p:blipFill>
            <p:spPr bwMode="auto">
              <a:xfrm>
                <a:off x="4814" y="2400"/>
                <a:ext cx="77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37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73" t="54576" r="78947" b="38799"/>
              <a:stretch>
                <a:fillRect/>
              </a:stretch>
            </p:blipFill>
            <p:spPr bwMode="auto">
              <a:xfrm>
                <a:off x="4848" y="2741"/>
                <a:ext cx="96" cy="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38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73" t="54401" r="28947" b="38799"/>
              <a:stretch>
                <a:fillRect/>
              </a:stretch>
            </p:blipFill>
            <p:spPr bwMode="auto">
              <a:xfrm>
                <a:off x="4699" y="2544"/>
                <a:ext cx="96" cy="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7" name="AutoShape 39"/>
              <p:cNvSpPr>
                <a:spLocks noChangeArrowheads="1"/>
              </p:cNvSpPr>
              <p:nvPr/>
            </p:nvSpPr>
            <p:spPr bwMode="auto">
              <a:xfrm>
                <a:off x="4416" y="1296"/>
                <a:ext cx="288" cy="288"/>
              </a:xfrm>
              <a:prstGeom prst="flowChartSummingJunction">
                <a:avLst/>
              </a:prstGeom>
              <a:solidFill>
                <a:srgbClr val="FF33CC"/>
              </a:solidFill>
              <a:ln w="9525">
                <a:solidFill>
                  <a:srgbClr val="7627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6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8" name="Group 40"/>
          <p:cNvGrpSpPr>
            <a:grpSpLocks/>
          </p:cNvGrpSpPr>
          <p:nvPr/>
        </p:nvGrpSpPr>
        <p:grpSpPr bwMode="auto">
          <a:xfrm>
            <a:off x="2041002" y="3895463"/>
            <a:ext cx="3581400" cy="1676400"/>
            <a:chOff x="240" y="1968"/>
            <a:chExt cx="2256" cy="1056"/>
          </a:xfrm>
        </p:grpSpPr>
        <p:sp>
          <p:nvSpPr>
            <p:cNvPr id="49" name="Line 41"/>
            <p:cNvSpPr>
              <a:spLocks noChangeShapeType="1"/>
            </p:cNvSpPr>
            <p:nvPr/>
          </p:nvSpPr>
          <p:spPr bwMode="auto">
            <a:xfrm>
              <a:off x="240" y="1968"/>
              <a:ext cx="0" cy="240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pic>
          <p:nvPicPr>
            <p:cNvPr id="50" name="Picture 42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304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3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400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4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" y="2496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7" r="64471" b="92851"/>
            <a:stretch>
              <a:fillRect/>
            </a:stretch>
          </p:blipFill>
          <p:spPr bwMode="auto">
            <a:xfrm>
              <a:off x="859" y="2880"/>
              <a:ext cx="96" cy="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46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9" t="30862" r="72368" b="62163"/>
            <a:stretch>
              <a:fillRect/>
            </a:stretch>
          </p:blipFill>
          <p:spPr bwMode="auto">
            <a:xfrm>
              <a:off x="907" y="2592"/>
              <a:ext cx="77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4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73" t="39058" r="28947" b="53967"/>
            <a:stretch>
              <a:fillRect/>
            </a:stretch>
          </p:blipFill>
          <p:spPr bwMode="auto">
            <a:xfrm>
              <a:off x="1003" y="2736"/>
              <a:ext cx="96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4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95" t="46207" r="36842" b="46819"/>
            <a:stretch>
              <a:fillRect/>
            </a:stretch>
          </p:blipFill>
          <p:spPr bwMode="auto">
            <a:xfrm>
              <a:off x="1003" y="2592"/>
              <a:ext cx="77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4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3" t="54576" r="78947" b="38799"/>
            <a:stretch>
              <a:fillRect/>
            </a:stretch>
          </p:blipFill>
          <p:spPr bwMode="auto">
            <a:xfrm>
              <a:off x="1003" y="2885"/>
              <a:ext cx="96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5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73" t="54401" r="28947" b="38799"/>
            <a:stretch>
              <a:fillRect/>
            </a:stretch>
          </p:blipFill>
          <p:spPr bwMode="auto">
            <a:xfrm>
              <a:off x="859" y="2736"/>
              <a:ext cx="96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51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5" y="2304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2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" y="2400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53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" y="2496"/>
              <a:ext cx="379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5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7" r="64471" b="92851"/>
            <a:stretch>
              <a:fillRect/>
            </a:stretch>
          </p:blipFill>
          <p:spPr bwMode="auto">
            <a:xfrm>
              <a:off x="2102" y="2880"/>
              <a:ext cx="96" cy="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9" t="30862" r="72368" b="62163"/>
            <a:stretch>
              <a:fillRect/>
            </a:stretch>
          </p:blipFill>
          <p:spPr bwMode="auto">
            <a:xfrm>
              <a:off x="2150" y="2592"/>
              <a:ext cx="77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73" t="39058" r="28947" b="53967"/>
            <a:stretch>
              <a:fillRect/>
            </a:stretch>
          </p:blipFill>
          <p:spPr bwMode="auto">
            <a:xfrm>
              <a:off x="2246" y="2736"/>
              <a:ext cx="96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95" t="46207" r="36842" b="46819"/>
            <a:stretch>
              <a:fillRect/>
            </a:stretch>
          </p:blipFill>
          <p:spPr bwMode="auto">
            <a:xfrm>
              <a:off x="2246" y="2592"/>
              <a:ext cx="77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3" t="54576" r="78947" b="38799"/>
            <a:stretch>
              <a:fillRect/>
            </a:stretch>
          </p:blipFill>
          <p:spPr bwMode="auto">
            <a:xfrm>
              <a:off x="2246" y="2885"/>
              <a:ext cx="96" cy="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73" t="54401" r="28947" b="38799"/>
            <a:stretch>
              <a:fillRect/>
            </a:stretch>
          </p:blipFill>
          <p:spPr bwMode="auto">
            <a:xfrm>
              <a:off x="2102" y="2736"/>
              <a:ext cx="96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Line 60"/>
            <p:cNvSpPr>
              <a:spLocks noChangeShapeType="1"/>
            </p:cNvSpPr>
            <p:nvPr/>
          </p:nvSpPr>
          <p:spPr bwMode="auto">
            <a:xfrm flipH="1">
              <a:off x="240" y="1968"/>
              <a:ext cx="2256" cy="0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9" name="Text Box 61"/>
            <p:cNvSpPr txBox="1">
              <a:spLocks noChangeArrowheads="1"/>
            </p:cNvSpPr>
            <p:nvPr/>
          </p:nvSpPr>
          <p:spPr bwMode="auto">
            <a:xfrm>
              <a:off x="240" y="1968"/>
              <a:ext cx="187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 smtClean="0">
                  <a:solidFill>
                    <a:srgbClr val="000000"/>
                  </a:solidFill>
                  <a:cs typeface="Arial" pitchFamily="34" charset="0"/>
                </a:rPr>
                <a:t>Image representation</a:t>
              </a:r>
              <a:endParaRPr lang="en-US" altLang="en-US" sz="20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2"/>
          <p:cNvGrpSpPr>
            <a:grpSpLocks/>
          </p:cNvGrpSpPr>
          <p:nvPr/>
        </p:nvGrpSpPr>
        <p:grpSpPr bwMode="auto">
          <a:xfrm>
            <a:off x="2029381" y="5495665"/>
            <a:ext cx="4114800" cy="1363663"/>
            <a:chOff x="184" y="3024"/>
            <a:chExt cx="2592" cy="859"/>
          </a:xfrm>
        </p:grpSpPr>
        <p:sp>
          <p:nvSpPr>
            <p:cNvPr id="71" name="AutoShape 63"/>
            <p:cNvSpPr>
              <a:spLocks/>
            </p:cNvSpPr>
            <p:nvPr/>
          </p:nvSpPr>
          <p:spPr bwMode="auto">
            <a:xfrm rot="-5400000">
              <a:off x="1392" y="2352"/>
              <a:ext cx="192" cy="1536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2" name="AutoShape 64"/>
            <p:cNvSpPr>
              <a:spLocks noChangeArrowheads="1"/>
            </p:cNvSpPr>
            <p:nvPr/>
          </p:nvSpPr>
          <p:spPr bwMode="auto">
            <a:xfrm>
              <a:off x="184" y="3211"/>
              <a:ext cx="2592" cy="672"/>
            </a:xfrm>
            <a:prstGeom prst="flowChartProcess">
              <a:avLst/>
            </a:prstGeom>
            <a:solidFill>
              <a:srgbClr val="FFE6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Arial" pitchFamily="34" charset="0"/>
                </a:rPr>
                <a:t>SVM training</a:t>
              </a:r>
              <a:endPara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73" name="Line 65"/>
            <p:cNvSpPr>
              <a:spLocks noChangeShapeType="1"/>
            </p:cNvSpPr>
            <p:nvPr/>
          </p:nvSpPr>
          <p:spPr bwMode="auto">
            <a:xfrm>
              <a:off x="1488" y="3216"/>
              <a:ext cx="0" cy="192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66"/>
          <p:cNvGrpSpPr>
            <a:grpSpLocks/>
          </p:cNvGrpSpPr>
          <p:nvPr/>
        </p:nvGrpSpPr>
        <p:grpSpPr bwMode="auto">
          <a:xfrm>
            <a:off x="7298804" y="1425615"/>
            <a:ext cx="3033713" cy="1524000"/>
            <a:chOff x="3744" y="0"/>
            <a:chExt cx="1671" cy="960"/>
          </a:xfrm>
        </p:grpSpPr>
        <p:sp>
          <p:nvSpPr>
            <p:cNvPr id="75" name="Text Box 67"/>
            <p:cNvSpPr txBox="1">
              <a:spLocks noChangeArrowheads="1"/>
            </p:cNvSpPr>
            <p:nvPr/>
          </p:nvSpPr>
          <p:spPr bwMode="auto">
            <a:xfrm>
              <a:off x="3744" y="0"/>
              <a:ext cx="163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Arial" pitchFamily="34" charset="0"/>
                </a:rPr>
                <a:t>Recognition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cs typeface="Arial" pitchFamily="34" charset="0"/>
              </a:endParaRPr>
            </a:p>
          </p:txBody>
        </p:sp>
        <p:grpSp>
          <p:nvGrpSpPr>
            <p:cNvPr id="76" name="Group 68"/>
            <p:cNvGrpSpPr>
              <a:grpSpLocks/>
            </p:cNvGrpSpPr>
            <p:nvPr/>
          </p:nvGrpSpPr>
          <p:grpSpPr bwMode="auto">
            <a:xfrm>
              <a:off x="4128" y="479"/>
              <a:ext cx="1287" cy="481"/>
              <a:chOff x="4128" y="479"/>
              <a:chExt cx="1287" cy="481"/>
            </a:xfrm>
          </p:grpSpPr>
          <p:sp>
            <p:nvSpPr>
              <p:cNvPr id="77" name="AutoShape 69"/>
              <p:cNvSpPr>
                <a:spLocks noChangeArrowheads="1"/>
              </p:cNvSpPr>
              <p:nvPr/>
            </p:nvSpPr>
            <p:spPr bwMode="auto">
              <a:xfrm>
                <a:off x="4128" y="480"/>
                <a:ext cx="1287" cy="480"/>
              </a:xfrm>
              <a:prstGeom prst="parallelogram">
                <a:avLst>
                  <a:gd name="adj" fmla="val 79904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pic>
            <p:nvPicPr>
              <p:cNvPr id="78" name="Picture 70" descr="violin"/>
              <p:cNvPicPr>
                <a:picLocks noChangeAspect="1" noChangeArrowheads="1"/>
              </p:cNvPicPr>
              <p:nvPr/>
            </p:nvPicPr>
            <p:blipFill>
              <a:blip r:embed="rId1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863181">
                <a:off x="4359" y="479"/>
                <a:ext cx="921" cy="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174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2. Results</a:t>
            </a:r>
            <a:endParaRPr lang="en-US" cap="none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59490"/>
              </p:ext>
            </p:extLst>
          </p:nvPr>
        </p:nvGraphicFramePr>
        <p:xfrm>
          <a:off x="374904" y="2131379"/>
          <a:ext cx="112345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775">
                  <a:extLst>
                    <a:ext uri="{9D8B030D-6E8A-4147-A177-3AD203B41FA5}">
                      <a16:colId xmlns:a16="http://schemas.microsoft.com/office/drawing/2014/main" val="2219157423"/>
                    </a:ext>
                  </a:extLst>
                </a:gridCol>
                <a:gridCol w="1791893">
                  <a:extLst>
                    <a:ext uri="{9D8B030D-6E8A-4147-A177-3AD203B41FA5}">
                      <a16:colId xmlns:a16="http://schemas.microsoft.com/office/drawing/2014/main" val="612742599"/>
                    </a:ext>
                  </a:extLst>
                </a:gridCol>
                <a:gridCol w="2066650">
                  <a:extLst>
                    <a:ext uri="{9D8B030D-6E8A-4147-A177-3AD203B41FA5}">
                      <a16:colId xmlns:a16="http://schemas.microsoft.com/office/drawing/2014/main" val="913151762"/>
                    </a:ext>
                  </a:extLst>
                </a:gridCol>
                <a:gridCol w="2138326">
                  <a:extLst>
                    <a:ext uri="{9D8B030D-6E8A-4147-A177-3AD203B41FA5}">
                      <a16:colId xmlns:a16="http://schemas.microsoft.com/office/drawing/2014/main" val="796278538"/>
                    </a:ext>
                  </a:extLst>
                </a:gridCol>
                <a:gridCol w="2243860">
                  <a:extLst>
                    <a:ext uri="{9D8B030D-6E8A-4147-A177-3AD203B41FA5}">
                      <a16:colId xmlns:a16="http://schemas.microsoft.com/office/drawing/2014/main" val="248398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 </a:t>
                      </a:r>
                      <a:r>
                        <a:rPr lang="en-US" dirty="0" err="1" smtClean="0"/>
                        <a:t>Liniar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 Linear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Gradient Boosting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Bag</a:t>
                      </a:r>
                      <a:r>
                        <a:rPr lang="en-US" baseline="0" dirty="0" smtClean="0"/>
                        <a:t> of Words with SIFT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2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Bag</a:t>
                      </a:r>
                      <a:r>
                        <a:rPr lang="en-US" baseline="0" dirty="0" smtClean="0"/>
                        <a:t> of Words with SURF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92.07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9160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70730" y="1520232"/>
            <a:ext cx="861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sz="2400" kern="0" dirty="0" smtClean="0"/>
              <a:t>Size of the visual words dictionary was set to 1024</a:t>
            </a: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0439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3. Convolutional </a:t>
            </a:r>
            <a:r>
              <a:rPr lang="en-US" cap="none" dirty="0" smtClean="0">
                <a:solidFill>
                  <a:srgbClr val="C00000"/>
                </a:solidFill>
              </a:rPr>
              <a:t>Neural Network</a:t>
            </a:r>
            <a:endParaRPr lang="en-US" cap="none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3" y="1817225"/>
            <a:ext cx="10694396" cy="39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3. Results</a:t>
            </a:r>
            <a:endParaRPr lang="en-US" cap="none" dirty="0">
              <a:solidFill>
                <a:srgbClr val="C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06494"/>
              </p:ext>
            </p:extLst>
          </p:nvPr>
        </p:nvGraphicFramePr>
        <p:xfrm>
          <a:off x="544010" y="1853985"/>
          <a:ext cx="10637134" cy="2999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8496">
                  <a:extLst>
                    <a:ext uri="{9D8B030D-6E8A-4147-A177-3AD203B41FA5}">
                      <a16:colId xmlns:a16="http://schemas.microsoft.com/office/drawing/2014/main" val="2176486609"/>
                    </a:ext>
                  </a:extLst>
                </a:gridCol>
                <a:gridCol w="2268638">
                  <a:extLst>
                    <a:ext uri="{9D8B030D-6E8A-4147-A177-3AD203B41FA5}">
                      <a16:colId xmlns:a16="http://schemas.microsoft.com/office/drawing/2014/main" val="2279545139"/>
                    </a:ext>
                  </a:extLst>
                </a:gridCol>
              </a:tblGrid>
              <a:tr h="481542">
                <a:tc>
                  <a:txBody>
                    <a:bodyPr/>
                    <a:lstStyle/>
                    <a:p>
                      <a:r>
                        <a:rPr lang="en-US" dirty="0" smtClean="0"/>
                        <a:t>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27291"/>
                  </a:ext>
                </a:extLst>
              </a:tr>
              <a:tr h="481542">
                <a:tc>
                  <a:txBody>
                    <a:bodyPr/>
                    <a:lstStyle/>
                    <a:p>
                      <a:r>
                        <a:rPr lang="en-US" dirty="0" smtClean="0"/>
                        <a:t>One convolutional</a:t>
                      </a:r>
                      <a:r>
                        <a:rPr lang="en-US" baseline="0" dirty="0" smtClean="0"/>
                        <a:t> layer 5x5 with Flatten and </a:t>
                      </a:r>
                      <a:r>
                        <a:rPr lang="en-US" baseline="0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16860"/>
                  </a:ext>
                </a:extLst>
              </a:tr>
              <a:tr h="481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 convolutional</a:t>
                      </a:r>
                      <a:r>
                        <a:rPr lang="en-US" baseline="0" dirty="0" smtClean="0"/>
                        <a:t> layer 5x5, </a:t>
                      </a:r>
                      <a:r>
                        <a:rPr lang="en-US" baseline="0" dirty="0" err="1" smtClean="0"/>
                        <a:t>MaxPooling</a:t>
                      </a:r>
                      <a:r>
                        <a:rPr lang="en-US" baseline="0" dirty="0" smtClean="0"/>
                        <a:t>, Flatten and </a:t>
                      </a:r>
                      <a:r>
                        <a:rPr lang="en-US" baseline="0" dirty="0" err="1" smtClean="0"/>
                        <a:t>Softmax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05691"/>
                  </a:ext>
                </a:extLst>
              </a:tr>
              <a:tr h="481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 convolutional</a:t>
                      </a:r>
                      <a:r>
                        <a:rPr lang="en-US" baseline="0" dirty="0" smtClean="0"/>
                        <a:t> layer 5x5, </a:t>
                      </a:r>
                      <a:r>
                        <a:rPr lang="en-US" baseline="0" dirty="0" err="1" smtClean="0"/>
                        <a:t>MaxPooling</a:t>
                      </a:r>
                      <a:r>
                        <a:rPr lang="en-US" baseline="0" dirty="0" smtClean="0"/>
                        <a:t>, Dropout, Flatten and </a:t>
                      </a:r>
                      <a:r>
                        <a:rPr lang="en-US" baseline="0" dirty="0" err="1" smtClean="0"/>
                        <a:t>Softmax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298734"/>
                  </a:ext>
                </a:extLst>
              </a:tr>
              <a:tr h="481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 convolutional</a:t>
                      </a:r>
                      <a:r>
                        <a:rPr lang="en-US" baseline="0" dirty="0" smtClean="0"/>
                        <a:t> layer 5x5, </a:t>
                      </a:r>
                      <a:r>
                        <a:rPr lang="en-US" baseline="0" dirty="0" err="1" smtClean="0"/>
                        <a:t>MaxPooling</a:t>
                      </a:r>
                      <a:r>
                        <a:rPr lang="en-US" baseline="0" dirty="0" smtClean="0"/>
                        <a:t>, Dropout, Flatten, </a:t>
                      </a:r>
                      <a:r>
                        <a:rPr lang="en-US" baseline="0" dirty="0" err="1" smtClean="0"/>
                        <a:t>Relu</a:t>
                      </a:r>
                      <a:r>
                        <a:rPr lang="en-US" baseline="0" dirty="0" smtClean="0"/>
                        <a:t> + Dropout and </a:t>
                      </a:r>
                      <a:r>
                        <a:rPr lang="en-US" baseline="0" dirty="0" err="1" smtClean="0"/>
                        <a:t>Softmax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93.35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2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What I used?</a:t>
            </a:r>
            <a:endParaRPr lang="en-US" cap="none" dirty="0">
              <a:solidFill>
                <a:srgbClr val="C00000"/>
              </a:solidFill>
            </a:endParaRPr>
          </a:p>
        </p:txBody>
      </p:sp>
      <p:pic>
        <p:nvPicPr>
          <p:cNvPr id="4098" name="Picture 2" descr="Imagini pentru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6" y="16783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00" y="1956619"/>
            <a:ext cx="2397190" cy="1348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645" y="2117474"/>
            <a:ext cx="2321075" cy="1204167"/>
          </a:xfrm>
          <a:prstGeom prst="rect">
            <a:avLst/>
          </a:prstGeom>
        </p:spPr>
      </p:pic>
      <p:pic>
        <p:nvPicPr>
          <p:cNvPr id="9" name="Picture 2" descr="Imagine similară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42" y="4130729"/>
            <a:ext cx="3352787" cy="11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251" y="4130729"/>
            <a:ext cx="3175709" cy="1276635"/>
          </a:xfrm>
          <a:prstGeom prst="rect">
            <a:avLst/>
          </a:prstGeom>
        </p:spPr>
      </p:pic>
      <p:pic>
        <p:nvPicPr>
          <p:cNvPr id="4102" name="Picture 6" descr="Imagini pentru opencv \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31" y="3852554"/>
            <a:ext cx="1985741" cy="17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Example of results - illustrations</a:t>
            </a:r>
            <a:endParaRPr lang="en-US" cap="none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84" y="1446391"/>
            <a:ext cx="2739243" cy="2471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7205" y="2357050"/>
            <a:ext cx="30634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GLCM - 0.995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- 0.995</a:t>
            </a:r>
            <a:endParaRPr lang="en-US" dirty="0"/>
          </a:p>
          <a:p>
            <a:r>
              <a:rPr lang="en-US" dirty="0" smtClean="0"/>
              <a:t>LBP - 0.985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0.9953</a:t>
            </a:r>
            <a:endParaRPr lang="en-US" dirty="0"/>
          </a:p>
          <a:p>
            <a:r>
              <a:rPr lang="en-US" dirty="0" smtClean="0"/>
              <a:t>CNN 0.9999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79" y="1446391"/>
            <a:ext cx="2438400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35969" y="2357050"/>
            <a:ext cx="29592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0.965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0.995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0.995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0.9668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0.9918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33" y="4027989"/>
            <a:ext cx="1915176" cy="22799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56344" y="4429311"/>
            <a:ext cx="3321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0.91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0.985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0.912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0.890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0.9859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37" y="4063405"/>
            <a:ext cx="2195332" cy="22091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77468" y="4429311"/>
            <a:ext cx="3217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0.945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0.87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0.895</a:t>
            </a:r>
            <a:endParaRPr lang="en-US" dirty="0"/>
          </a:p>
          <a:p>
            <a:r>
              <a:rPr lang="en-US" dirty="0"/>
              <a:t>BOW </a:t>
            </a:r>
            <a:r>
              <a:rPr lang="en-US" dirty="0" smtClean="0"/>
              <a:t>SIFT 0.9406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0.92685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1653" y="6170733"/>
            <a:ext cx="689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value represents the confidence </a:t>
            </a:r>
            <a:r>
              <a:rPr lang="en-US" dirty="0"/>
              <a:t>o</a:t>
            </a:r>
            <a:r>
              <a:rPr lang="en-US" dirty="0" smtClean="0"/>
              <a:t>n the provided prediction. </a:t>
            </a:r>
          </a:p>
          <a:p>
            <a:r>
              <a:rPr lang="en-US" dirty="0" smtClean="0"/>
              <a:t>The values are in the interval [0,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Example of results - Photos</a:t>
            </a:r>
            <a:endParaRPr lang="en-US" cap="none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1674673"/>
            <a:ext cx="3207969" cy="182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93" y="1686776"/>
            <a:ext cx="2834979" cy="18283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61193" y="1850204"/>
            <a:ext cx="3459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GLCM 1.0]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0.975 </a:t>
            </a:r>
          </a:p>
          <a:p>
            <a:r>
              <a:rPr lang="en-US" dirty="0" smtClean="0"/>
              <a:t>LBP 0.995 </a:t>
            </a:r>
          </a:p>
          <a:p>
            <a:r>
              <a:rPr lang="en-US" dirty="0" smtClean="0"/>
              <a:t>BOW </a:t>
            </a:r>
            <a:r>
              <a:rPr lang="en-US" dirty="0"/>
              <a:t>SIFT </a:t>
            </a:r>
            <a:r>
              <a:rPr lang="en-US" dirty="0" smtClean="0"/>
              <a:t>0.9509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65193" y="17752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1.0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0.82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1.0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0.8868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1.0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93" y="4016054"/>
            <a:ext cx="2880594" cy="1952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3914017"/>
            <a:ext cx="3207969" cy="2054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65193" y="4278601"/>
            <a:ext cx="26420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0.9687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90051" y="4202844"/>
            <a:ext cx="2801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GLCM </a:t>
            </a: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HSV Histogram </a:t>
            </a:r>
            <a:r>
              <a:rPr lang="en-US" dirty="0" smtClean="0"/>
              <a:t>0.855</a:t>
            </a:r>
            <a:endParaRPr lang="en-US" dirty="0"/>
          </a:p>
          <a:p>
            <a:r>
              <a:rPr lang="en-US" dirty="0"/>
              <a:t>LBP </a:t>
            </a: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BOW SIFT </a:t>
            </a:r>
            <a:r>
              <a:rPr lang="en-US" dirty="0" smtClean="0"/>
              <a:t>0.9069</a:t>
            </a:r>
            <a:endParaRPr lang="en-US" dirty="0"/>
          </a:p>
          <a:p>
            <a:r>
              <a:rPr lang="en-US" dirty="0"/>
              <a:t>CNN </a:t>
            </a:r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35551" y="6197980"/>
            <a:ext cx="689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value represents the confidence on the provided prediction. </a:t>
            </a:r>
          </a:p>
          <a:p>
            <a:r>
              <a:rPr lang="en-US" dirty="0" smtClean="0"/>
              <a:t>The values are in the interval [0,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Acquisition of the database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674" y="1632030"/>
            <a:ext cx="1107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 have developed a python script that downloaded almost </a:t>
            </a:r>
            <a:r>
              <a:rPr lang="en-US" sz="2400" i="1" dirty="0" smtClean="0"/>
              <a:t>25,000 </a:t>
            </a:r>
            <a:r>
              <a:rPr lang="en-US" sz="2400" dirty="0" smtClean="0"/>
              <a:t>from Google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Images (illustrations and photography documents)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4" y="2478282"/>
            <a:ext cx="5642101" cy="277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483" y="2478281"/>
            <a:ext cx="6107325" cy="27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idx="4294967295"/>
          </p:nvPr>
        </p:nvSpPr>
        <p:spPr>
          <a:xfrm>
            <a:off x="4595149" y="2362813"/>
            <a:ext cx="3309938" cy="4492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 err="1" smtClean="0"/>
              <a:t>Ionu</a:t>
            </a:r>
            <a:r>
              <a:rPr lang="ro-RO" sz="3200" dirty="0" smtClean="0"/>
              <a:t>ț Mironică</a:t>
            </a:r>
            <a:endParaRPr lang="en-GB" sz="3200" dirty="0"/>
          </a:p>
        </p:txBody>
      </p:sp>
      <p:sp>
        <p:nvSpPr>
          <p:cNvPr id="22" name="Title 2"/>
          <p:cNvSpPr>
            <a:spLocks noGrp="1"/>
          </p:cNvSpPr>
          <p:nvPr>
            <p:ph type="title" idx="4294967295"/>
          </p:nvPr>
        </p:nvSpPr>
        <p:spPr>
          <a:xfrm>
            <a:off x="4337974" y="984676"/>
            <a:ext cx="3567113" cy="1025525"/>
          </a:xfrm>
        </p:spPr>
        <p:txBody>
          <a:bodyPr>
            <a:normAutofit/>
          </a:bodyPr>
          <a:lstStyle/>
          <a:p>
            <a:r>
              <a:rPr lang="en-US" sz="6000" cap="none" dirty="0" smtClean="0">
                <a:solidFill>
                  <a:srgbClr val="C00000"/>
                </a:solidFill>
              </a:rPr>
              <a:t>Thank you</a:t>
            </a:r>
            <a:endParaRPr lang="en-US" sz="6000" cap="none" dirty="0">
              <a:solidFill>
                <a:srgbClr val="C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53" y="3779741"/>
            <a:ext cx="382588" cy="3875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493" y="3756671"/>
            <a:ext cx="410627" cy="410627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7173153" y="3851996"/>
            <a:ext cx="1691144" cy="265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ionut.mironica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84" y="4209978"/>
            <a:ext cx="1265844" cy="708873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659432" y="4398170"/>
            <a:ext cx="1347954" cy="291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imironica</a:t>
            </a:r>
            <a:endParaRPr lang="en-US" sz="2000" dirty="0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3760412" y="4495680"/>
            <a:ext cx="2862975" cy="307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+mn-lt"/>
                <a:ea typeface="Arial" charset="0"/>
                <a:cs typeface="Arial" charset="0"/>
              </a:rPr>
              <a:t>http://ionut.mironica.ro</a:t>
            </a:r>
            <a:endParaRPr lang="en-GB" sz="2000" b="1" dirty="0">
              <a:solidFill>
                <a:srgbClr val="0070C0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408" y="4187003"/>
            <a:ext cx="1253004" cy="90086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133910" y="3829219"/>
            <a:ext cx="1691144" cy="265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ionut.mironica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46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Tested algorithms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674" y="1632030"/>
            <a:ext cx="11234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 have implemented three different solutions for this problem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(all of these using Machine Learning and Image processing approaches):</a:t>
            </a:r>
          </a:p>
          <a:p>
            <a:endParaRPr lang="en-US" sz="2400" dirty="0" smtClean="0"/>
          </a:p>
          <a:p>
            <a:pPr lvl="1"/>
            <a:r>
              <a:rPr lang="en-US" sz="2400" dirty="0" smtClean="0"/>
              <a:t>1. Standard color and texture features in combination with machine learning algorithms;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2. Local feature </a:t>
            </a:r>
            <a:r>
              <a:rPr lang="en-US" sz="2400" dirty="0" smtClean="0"/>
              <a:t>extraction and aggregation </a:t>
            </a:r>
            <a:r>
              <a:rPr lang="en-US" sz="2400" dirty="0" smtClean="0"/>
              <a:t>with Support Vector Machines;</a:t>
            </a:r>
          </a:p>
          <a:p>
            <a:pPr marL="914400" lvl="1" indent="-457200">
              <a:buAutoNum type="arabicPeriod"/>
            </a:pPr>
            <a:endParaRPr lang="en-US" sz="2400" dirty="0" smtClean="0"/>
          </a:p>
          <a:p>
            <a:pPr lvl="1"/>
            <a:r>
              <a:rPr lang="en-US" sz="2400" dirty="0" smtClean="0"/>
              <a:t>3. Convolutional Deep learning architecture;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41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solidFill>
                  <a:srgbClr val="C00000"/>
                </a:solidFill>
              </a:rPr>
              <a:t>1. Standard </a:t>
            </a:r>
            <a:r>
              <a:rPr lang="en-US" cap="none" dirty="0" smtClean="0">
                <a:solidFill>
                  <a:srgbClr val="C00000"/>
                </a:solidFill>
              </a:rPr>
              <a:t>image features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52505" y="1478239"/>
            <a:ext cx="86417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000066"/>
                </a:solidFill>
              </a:rPr>
              <a:t>HSV Image Histogram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  <p:pic>
        <p:nvPicPr>
          <p:cNvPr id="7" name="Picture 6" descr="sun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25" y="5130739"/>
            <a:ext cx="202723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unset-re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15" y="4987791"/>
            <a:ext cx="20574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unset-his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45" y="4087235"/>
            <a:ext cx="2601252" cy="180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upload.wikimedia.org/wikipedia/commons/thumb/0/0d/HSV_color_solid_cylinder_alpha_lowgamma.png/197px-HSV_color_solid_cylinder_alpha_lowgamm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86" y="5130739"/>
            <a:ext cx="1510861" cy="11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5413" y="3969079"/>
            <a:ext cx="2258210" cy="101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 image from RGB to HSV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9305" y="3916174"/>
            <a:ext cx="2258210" cy="101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Quantize the image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9418" y="2097042"/>
            <a:ext cx="11782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Char char="•"/>
            </a:pPr>
            <a:r>
              <a:rPr lang="en-US" sz="2400" dirty="0" smtClean="0"/>
              <a:t> The </a:t>
            </a:r>
            <a:r>
              <a:rPr lang="en-US" sz="2400" dirty="0"/>
              <a:t>color histogram of an image defines the image </a:t>
            </a:r>
            <a:r>
              <a:rPr lang="en-US" sz="2400" dirty="0" smtClean="0"/>
              <a:t>color distribution</a:t>
            </a:r>
            <a:r>
              <a:rPr lang="en-US" sz="2400" dirty="0"/>
              <a:t>;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>
              <a:buFontTx/>
              <a:buChar char="•"/>
            </a:pPr>
            <a:r>
              <a:rPr lang="en-US" sz="2400" dirty="0" smtClean="0"/>
              <a:t> HSV is used because is easier to describe colors from the human perspective.</a:t>
            </a:r>
            <a:endParaRPr lang="en-US" sz="2400" dirty="0"/>
          </a:p>
        </p:txBody>
      </p:sp>
      <p:sp>
        <p:nvSpPr>
          <p:cNvPr id="14" name="Right Arrow 13"/>
          <p:cNvSpPr/>
          <p:nvPr/>
        </p:nvSpPr>
        <p:spPr>
          <a:xfrm>
            <a:off x="4311464" y="4648709"/>
            <a:ext cx="952499" cy="391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241780" y="4738752"/>
            <a:ext cx="952499" cy="391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C00000"/>
                </a:solidFill>
              </a:rPr>
              <a:t>1. Standard </a:t>
            </a:r>
            <a:r>
              <a:rPr lang="en-US" cap="none" dirty="0" smtClean="0">
                <a:solidFill>
                  <a:srgbClr val="C00000"/>
                </a:solidFill>
              </a:rPr>
              <a:t>image features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4823" y="1532943"/>
            <a:ext cx="7315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ro-RO" altLang="en-US" sz="3000" dirty="0">
                <a:solidFill>
                  <a:srgbClr val="000066"/>
                </a:solidFill>
              </a:rPr>
              <a:t>Locally Binary Patterns (LBP)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52" y="4618658"/>
            <a:ext cx="17526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728" y="4576441"/>
            <a:ext cx="1790700" cy="18288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731652" y="5294847"/>
            <a:ext cx="952499" cy="391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94823" y="2303362"/>
            <a:ext cx="11269228" cy="43095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 smtClean="0"/>
              <a:t>Divide the examined window to cells (e.g. 16x16 pixels for each cell).</a:t>
            </a:r>
          </a:p>
          <a:p>
            <a:pPr marL="0" indent="0" algn="just">
              <a:buNone/>
            </a:pPr>
            <a:endParaRPr lang="en-US" altLang="zh-TW" sz="2400" dirty="0" smtClean="0"/>
          </a:p>
          <a:p>
            <a:pPr algn="just"/>
            <a:r>
              <a:rPr lang="en-US" altLang="zh-TW" sz="2400" dirty="0" smtClean="0"/>
              <a:t>For each pixel in a cell, compare the pixel to each of its 8 neighbors (on its left-top, left-middle, left-bottom, right-top, etc.). Follow the pixels along a circle, i.e. clockwise or counter-clockwise. </a:t>
            </a:r>
            <a:endParaRPr lang="en-US" altLang="zh-TW" sz="2400" dirty="0"/>
          </a:p>
        </p:txBody>
      </p:sp>
      <p:pic>
        <p:nvPicPr>
          <p:cNvPr id="12" name="Picture 6" descr="File:Lbp neighbors.svg">
            <a:hlinkClick r:id="rId5"/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823" y="4449441"/>
            <a:ext cx="5930900" cy="19558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7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C00000"/>
                </a:solidFill>
              </a:rPr>
              <a:t>1. Standard </a:t>
            </a:r>
            <a:r>
              <a:rPr lang="en-US" cap="none" dirty="0" smtClean="0">
                <a:solidFill>
                  <a:srgbClr val="C00000"/>
                </a:solidFill>
              </a:rPr>
              <a:t>image features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1674" y="1451941"/>
            <a:ext cx="86417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000066"/>
                </a:solidFill>
              </a:rPr>
              <a:t>Gray Level Co-occurrence Matrix Gray Level </a:t>
            </a:r>
            <a:r>
              <a:rPr lang="ro-RO" altLang="en-US" sz="3000" dirty="0" smtClean="0">
                <a:solidFill>
                  <a:srgbClr val="000066"/>
                </a:solidFill>
              </a:rPr>
              <a:t>(</a:t>
            </a:r>
            <a:r>
              <a:rPr lang="en-US" altLang="en-US" sz="3000" dirty="0" smtClean="0">
                <a:solidFill>
                  <a:srgbClr val="000066"/>
                </a:solidFill>
              </a:rPr>
              <a:t>GLCM</a:t>
            </a:r>
            <a:r>
              <a:rPr lang="ro-RO" altLang="en-US" sz="3000" dirty="0" smtClean="0">
                <a:solidFill>
                  <a:srgbClr val="000066"/>
                </a:solidFill>
              </a:rPr>
              <a:t>)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47583" y="2271992"/>
            <a:ext cx="7380134" cy="3791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GLCM </a:t>
            </a:r>
            <a:r>
              <a:rPr lang="en-US" sz="2400" dirty="0"/>
              <a:t>is a </a:t>
            </a:r>
            <a:r>
              <a:rPr lang="en-US" sz="2400" dirty="0" smtClean="0"/>
              <a:t>matrix that contains how </a:t>
            </a:r>
            <a:r>
              <a:rPr lang="en-US" sz="2400" dirty="0"/>
              <a:t>often different combinations of gray levels co-occur in an image or image section:</a:t>
            </a:r>
          </a:p>
          <a:p>
            <a:pPr lvl="1" algn="just"/>
            <a:r>
              <a:rPr lang="en-US" dirty="0"/>
              <a:t>Quantize the image </a:t>
            </a:r>
            <a:r>
              <a:rPr lang="en-US" dirty="0" smtClean="0"/>
              <a:t>data</a:t>
            </a:r>
            <a:endParaRPr lang="en-US" dirty="0"/>
          </a:p>
          <a:p>
            <a:pPr lvl="1" algn="just"/>
            <a:r>
              <a:rPr lang="en-US" dirty="0"/>
              <a:t>Create the GLCM:  It will be a square matrix </a:t>
            </a:r>
            <a:r>
              <a:rPr lang="en-US" i="1" dirty="0"/>
              <a:t>N x N </a:t>
            </a:r>
            <a:r>
              <a:rPr lang="en-US" dirty="0"/>
              <a:t>in size where N is the Number of levels specified under </a:t>
            </a:r>
            <a:r>
              <a:rPr lang="en-US" dirty="0" smtClean="0"/>
              <a:t>Quantization</a:t>
            </a:r>
          </a:p>
          <a:p>
            <a:pPr lvl="1" algn="just"/>
            <a:r>
              <a:rPr lang="en-US" dirty="0" smtClean="0"/>
              <a:t>Calculate the selected features </a:t>
            </a:r>
            <a:r>
              <a:rPr lang="en-US" dirty="0"/>
              <a:t>(e.g., Energy, </a:t>
            </a:r>
            <a:r>
              <a:rPr lang="en-US" dirty="0" smtClean="0"/>
              <a:t>Entropy</a:t>
            </a:r>
            <a:r>
              <a:rPr lang="en-US" dirty="0"/>
              <a:t>, </a:t>
            </a:r>
            <a:r>
              <a:rPr lang="en-US" dirty="0" smtClean="0"/>
              <a:t>Contrast</a:t>
            </a:r>
            <a:r>
              <a:rPr lang="en-US" dirty="0"/>
              <a:t>, </a:t>
            </a:r>
            <a:r>
              <a:rPr lang="en-US" dirty="0" smtClean="0"/>
              <a:t>Homogeneity</a:t>
            </a:r>
            <a:r>
              <a:rPr lang="en-US" dirty="0"/>
              <a:t>, </a:t>
            </a:r>
            <a:r>
              <a:rPr lang="en-US" dirty="0" smtClean="0"/>
              <a:t>Correlation</a:t>
            </a:r>
            <a:r>
              <a:rPr lang="en-US" dirty="0"/>
              <a:t>, </a:t>
            </a:r>
            <a:r>
              <a:rPr lang="en-US" dirty="0" smtClean="0"/>
              <a:t>Shade or Prominence)</a:t>
            </a:r>
            <a:endParaRPr lang="en-US" dirty="0"/>
          </a:p>
          <a:p>
            <a:pPr marL="342900" indent="-342900" algn="just"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271" y="2005939"/>
            <a:ext cx="3970056" cy="45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C00000"/>
                </a:solidFill>
              </a:rPr>
              <a:t>1. Standard </a:t>
            </a:r>
            <a:r>
              <a:rPr lang="en-US" cap="none" dirty="0" smtClean="0">
                <a:solidFill>
                  <a:srgbClr val="C00000"/>
                </a:solidFill>
              </a:rPr>
              <a:t>image features</a:t>
            </a:r>
            <a:endParaRPr lang="en-US" cap="none" dirty="0">
              <a:solidFill>
                <a:srgbClr val="C0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4823" y="1359435"/>
            <a:ext cx="864177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2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solidFill>
                  <a:srgbClr val="000066"/>
                </a:solidFill>
              </a:rPr>
              <a:t>Machine learning models</a:t>
            </a:r>
            <a:endParaRPr lang="en-US" altLang="en-US" sz="3000" dirty="0">
              <a:solidFill>
                <a:srgbClr val="000066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94823" y="2215717"/>
            <a:ext cx="7380134" cy="492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Support Vector Machines	</a:t>
            </a:r>
            <a:endParaRPr lang="en-US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4823" y="3724285"/>
            <a:ext cx="7380134" cy="492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Gradient Boosting Classifier</a:t>
            </a:r>
            <a:endParaRPr lang="en-US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94823" y="2970001"/>
            <a:ext cx="7380134" cy="492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Random Forests	</a:t>
            </a:r>
            <a:endParaRPr lang="en-US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79591" y="472973"/>
            <a:ext cx="5537087" cy="701832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solidFill>
                  <a:srgbClr val="C00000"/>
                </a:solidFill>
              </a:rPr>
              <a:t>1. </a:t>
            </a:r>
            <a:r>
              <a:rPr lang="en-US" sz="3600" b="1" cap="none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Support </a:t>
            </a:r>
            <a:r>
              <a:rPr lang="en-US" sz="3600" b="1" cap="none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vector machines</a:t>
            </a:r>
          </a:p>
        </p:txBody>
      </p:sp>
      <p:sp>
        <p:nvSpPr>
          <p:cNvPr id="74" name="Oval 20"/>
          <p:cNvSpPr>
            <a:spLocks noChangeArrowheads="1"/>
          </p:cNvSpPr>
          <p:nvPr/>
        </p:nvSpPr>
        <p:spPr bwMode="auto">
          <a:xfrm>
            <a:off x="3390900" y="29337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5" name="Rectangle 21"/>
          <p:cNvSpPr>
            <a:spLocks noChangeArrowheads="1"/>
          </p:cNvSpPr>
          <p:nvPr/>
        </p:nvSpPr>
        <p:spPr bwMode="auto">
          <a:xfrm>
            <a:off x="3048000" y="34798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6" name="Rectangle 22"/>
          <p:cNvSpPr>
            <a:spLocks noChangeArrowheads="1"/>
          </p:cNvSpPr>
          <p:nvPr/>
        </p:nvSpPr>
        <p:spPr bwMode="auto">
          <a:xfrm>
            <a:off x="3352800" y="36957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" name="Rectangle 23"/>
          <p:cNvSpPr>
            <a:spLocks noChangeArrowheads="1"/>
          </p:cNvSpPr>
          <p:nvPr/>
        </p:nvSpPr>
        <p:spPr bwMode="auto">
          <a:xfrm>
            <a:off x="2743200" y="3238500"/>
            <a:ext cx="1524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" name="Oval 24"/>
          <p:cNvSpPr>
            <a:spLocks noChangeArrowheads="1"/>
          </p:cNvSpPr>
          <p:nvPr/>
        </p:nvSpPr>
        <p:spPr bwMode="auto">
          <a:xfrm>
            <a:off x="3746500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79" name="Group 46"/>
          <p:cNvGrpSpPr>
            <a:grpSpLocks/>
          </p:cNvGrpSpPr>
          <p:nvPr/>
        </p:nvGrpSpPr>
        <p:grpSpPr bwMode="auto">
          <a:xfrm>
            <a:off x="2122009" y="1637768"/>
            <a:ext cx="4558824" cy="3933973"/>
            <a:chOff x="5638800" y="1562100"/>
            <a:chExt cx="4559580" cy="3933817"/>
          </a:xfrm>
        </p:grpSpPr>
        <p:sp>
          <p:nvSpPr>
            <p:cNvPr id="80" name="Line 28"/>
            <p:cNvSpPr>
              <a:spLocks noChangeShapeType="1"/>
            </p:cNvSpPr>
            <p:nvPr/>
          </p:nvSpPr>
          <p:spPr bwMode="auto">
            <a:xfrm>
              <a:off x="6096000" y="2286000"/>
              <a:ext cx="198120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29"/>
            <p:cNvSpPr>
              <a:spLocks noChangeShapeType="1"/>
            </p:cNvSpPr>
            <p:nvPr/>
          </p:nvSpPr>
          <p:spPr bwMode="auto">
            <a:xfrm>
              <a:off x="5638800" y="2743200"/>
              <a:ext cx="198120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32"/>
            <p:cNvSpPr>
              <a:spLocks noChangeShapeType="1"/>
            </p:cNvSpPr>
            <p:nvPr/>
          </p:nvSpPr>
          <p:spPr bwMode="auto">
            <a:xfrm flipH="1">
              <a:off x="6400800" y="1970088"/>
              <a:ext cx="152400" cy="119221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3"/>
            <p:cNvSpPr>
              <a:spLocks noChangeShapeType="1"/>
            </p:cNvSpPr>
            <p:nvPr/>
          </p:nvSpPr>
          <p:spPr bwMode="auto">
            <a:xfrm>
              <a:off x="6705600" y="1970088"/>
              <a:ext cx="190500" cy="9255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35"/>
            <p:cNvSpPr>
              <a:spLocks noChangeShapeType="1"/>
            </p:cNvSpPr>
            <p:nvPr/>
          </p:nvSpPr>
          <p:spPr bwMode="auto">
            <a:xfrm flipV="1">
              <a:off x="7518400" y="3657600"/>
              <a:ext cx="361950" cy="522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5775348" y="1562100"/>
              <a:ext cx="1829103" cy="40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</a:rPr>
                <a:t>Support vectors</a:t>
              </a:r>
              <a:endParaRPr lang="en-US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Text Box 36"/>
            <p:cNvSpPr txBox="1">
              <a:spLocks noChangeArrowheads="1"/>
            </p:cNvSpPr>
            <p:nvPr/>
          </p:nvSpPr>
          <p:spPr bwMode="auto">
            <a:xfrm>
              <a:off x="7562693" y="5095823"/>
              <a:ext cx="2635687" cy="400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</a:rPr>
                <a:t>Maximizes margin</a:t>
              </a:r>
              <a:endParaRPr lang="en-US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7848637" y="4038591"/>
              <a:ext cx="165456" cy="1057232"/>
            </a:xfrm>
            <a:custGeom>
              <a:avLst/>
              <a:gdLst>
                <a:gd name="T0" fmla="*/ 2147483647 w 110"/>
                <a:gd name="T1" fmla="*/ 2147483647 h 397"/>
                <a:gd name="T2" fmla="*/ 2147483647 w 110"/>
                <a:gd name="T3" fmla="*/ 2147483647 h 397"/>
                <a:gd name="T4" fmla="*/ 2147483647 w 110"/>
                <a:gd name="T5" fmla="*/ 2147483647 h 397"/>
                <a:gd name="T6" fmla="*/ 0 w 110"/>
                <a:gd name="T7" fmla="*/ 0 h 3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397"/>
                <a:gd name="T14" fmla="*/ 110 w 110"/>
                <a:gd name="T15" fmla="*/ 397 h 3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397">
                  <a:moveTo>
                    <a:pt x="24" y="397"/>
                  </a:moveTo>
                  <a:cubicBezTo>
                    <a:pt x="62" y="331"/>
                    <a:pt x="100" y="265"/>
                    <a:pt x="105" y="211"/>
                  </a:cubicBezTo>
                  <a:cubicBezTo>
                    <a:pt x="110" y="157"/>
                    <a:pt x="74" y="108"/>
                    <a:pt x="57" y="73"/>
                  </a:cubicBezTo>
                  <a:cubicBezTo>
                    <a:pt x="40" y="38"/>
                    <a:pt x="8" y="12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8" name="Oval 41"/>
          <p:cNvSpPr>
            <a:spLocks noChangeArrowheads="1"/>
          </p:cNvSpPr>
          <p:nvPr/>
        </p:nvSpPr>
        <p:spPr bwMode="auto">
          <a:xfrm>
            <a:off x="3390900" y="29337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" name="Oval 45"/>
          <p:cNvSpPr>
            <a:spLocks noChangeArrowheads="1"/>
          </p:cNvSpPr>
          <p:nvPr/>
        </p:nvSpPr>
        <p:spPr bwMode="auto">
          <a:xfrm>
            <a:off x="3746500" y="3200400"/>
            <a:ext cx="152400" cy="152400"/>
          </a:xfrm>
          <a:prstGeom prst="ellipse">
            <a:avLst/>
          </a:prstGeom>
          <a:solidFill>
            <a:srgbClr val="43708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" name="Oval 89"/>
          <p:cNvSpPr/>
          <p:nvPr/>
        </p:nvSpPr>
        <p:spPr>
          <a:xfrm>
            <a:off x="3308141" y="2352796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965372" y="2276416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68719" y="346245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3691912" y="274170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4222548" y="315277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073197" y="275266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5165289" y="192437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593789" y="243872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165289" y="272447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60825" y="217192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765239" y="209582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4479489" y="3067377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2" name="TextBox 19"/>
          <p:cNvSpPr txBox="1">
            <a:spLocks noChangeArrowheads="1"/>
          </p:cNvSpPr>
          <p:nvPr/>
        </p:nvSpPr>
        <p:spPr bwMode="auto">
          <a:xfrm>
            <a:off x="5508189" y="1981528"/>
            <a:ext cx="971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Class 2</a:t>
            </a:r>
          </a:p>
        </p:txBody>
      </p:sp>
      <p:sp>
        <p:nvSpPr>
          <p:cNvPr id="103" name="Oval 102"/>
          <p:cNvSpPr/>
          <p:nvPr/>
        </p:nvSpPr>
        <p:spPr>
          <a:xfrm>
            <a:off x="4508064" y="1886441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755839" y="259851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5218844" y="2407058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4793798" y="2696066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5006571" y="331470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603625" y="2086358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032064" y="343846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346264" y="315271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632014" y="360991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755839" y="291459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988784" y="3790401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360134" y="34665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074384" y="40380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988784" y="43809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733675" y="3245755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047214" y="3489204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357729" y="3695653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552700" y="3985571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266950" y="4557071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90724" y="4811127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806727" y="4275261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999293" y="4794282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323067" y="5048338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036284" y="3281818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768627" y="3519029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074509" y="5045172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6852" y="5282383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077992" y="374374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31" name="TextBox 18"/>
          <p:cNvSpPr txBox="1">
            <a:spLocks noChangeArrowheads="1"/>
          </p:cNvSpPr>
          <p:nvPr/>
        </p:nvSpPr>
        <p:spPr bwMode="auto">
          <a:xfrm>
            <a:off x="1752524" y="5369422"/>
            <a:ext cx="971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00FF"/>
                </a:solidFill>
              </a:rPr>
              <a:t>Class 1</a:t>
            </a:r>
          </a:p>
        </p:txBody>
      </p:sp>
      <p:sp>
        <p:nvSpPr>
          <p:cNvPr id="132" name="Oval 131"/>
          <p:cNvSpPr/>
          <p:nvPr/>
        </p:nvSpPr>
        <p:spPr>
          <a:xfrm>
            <a:off x="3379669" y="292417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746500" y="3203575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50">
              <a:solidFill>
                <a:srgbClr val="FFFFFF"/>
              </a:solidFill>
            </a:endParaRPr>
          </a:p>
        </p:txBody>
      </p:sp>
      <p:sp>
        <p:nvSpPr>
          <p:cNvPr id="134" name="Line 26"/>
          <p:cNvSpPr>
            <a:spLocks noChangeShapeType="1"/>
          </p:cNvSpPr>
          <p:nvPr/>
        </p:nvSpPr>
        <p:spPr bwMode="auto">
          <a:xfrm>
            <a:off x="2362200" y="2552700"/>
            <a:ext cx="1981200" cy="1524000"/>
          </a:xfrm>
          <a:prstGeom prst="line">
            <a:avLst/>
          </a:prstGeom>
          <a:noFill/>
          <a:ln w="1905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917889" y="2724000"/>
            <a:ext cx="4657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sz="2400" kern="0" dirty="0"/>
              <a:t>The hyperplane is chosen where the distance between distinct categories is maximized.</a:t>
            </a:r>
          </a:p>
        </p:txBody>
      </p:sp>
    </p:spTree>
    <p:extLst>
      <p:ext uri="{BB962C8B-B14F-4D97-AF65-F5344CB8AC3E}">
        <p14:creationId xmlns:p14="http://schemas.microsoft.com/office/powerpoint/2010/main" val="27117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1296" y="491110"/>
            <a:ext cx="7444697" cy="615504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solidFill>
                  <a:srgbClr val="C00000"/>
                </a:solidFill>
              </a:rPr>
              <a:t>1. </a:t>
            </a:r>
            <a:r>
              <a:rPr lang="en-US" sz="3600" b="1" cap="none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Bagging </a:t>
            </a:r>
            <a:r>
              <a:rPr lang="en-US" sz="3600" b="1" cap="none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algorithms - Random forests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61873" y="1665325"/>
            <a:ext cx="2171699" cy="3143250"/>
            <a:chOff x="1268017" y="1314450"/>
            <a:chExt cx="2171699" cy="3143250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782366" y="1314450"/>
              <a:ext cx="857250" cy="685800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5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782366" y="2286000"/>
              <a:ext cx="857250" cy="685800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50"/>
            </a:p>
          </p:txBody>
        </p:sp>
        <p:cxnSp>
          <p:nvCxnSpPr>
            <p:cNvPr id="16" name="AutoShape 6"/>
            <p:cNvCxnSpPr>
              <a:cxnSpLocks noChangeShapeType="1"/>
              <a:endCxn id="14" idx="1"/>
            </p:cNvCxnSpPr>
            <p:nvPr/>
          </p:nvCxnSpPr>
          <p:spPr bwMode="auto">
            <a:xfrm flipV="1">
              <a:off x="1278732" y="1657350"/>
              <a:ext cx="492919" cy="68580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>
              <a:off x="1268017" y="2457450"/>
              <a:ext cx="492919" cy="28575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1782366" y="3771900"/>
              <a:ext cx="857250" cy="685800"/>
            </a:xfrm>
            <a:prstGeom prst="rect">
              <a:avLst/>
            </a:prstGeom>
            <a:solidFill>
              <a:srgbClr val="4D9F3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50"/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 rot="16200000">
              <a:off x="1821220" y="3123255"/>
              <a:ext cx="631904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50" b="1">
                  <a:latin typeface="Calibri" panose="020F0502020204030204" pitchFamily="34" charset="0"/>
                </a:rPr>
                <a:t>....…</a:t>
              </a:r>
            </a:p>
          </p:txBody>
        </p:sp>
        <p:cxnSp>
          <p:nvCxnSpPr>
            <p:cNvPr id="20" name="AutoShape 10"/>
            <p:cNvCxnSpPr>
              <a:cxnSpLocks noChangeShapeType="1"/>
            </p:cNvCxnSpPr>
            <p:nvPr/>
          </p:nvCxnSpPr>
          <p:spPr bwMode="auto">
            <a:xfrm>
              <a:off x="1268017" y="2343150"/>
              <a:ext cx="492919" cy="177165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2650331" y="1600200"/>
              <a:ext cx="742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50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2639616" y="2571750"/>
              <a:ext cx="742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50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2696766" y="4057650"/>
              <a:ext cx="742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5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271" y="1493876"/>
            <a:ext cx="1657350" cy="3429001"/>
            <a:chOff x="3325416" y="1143000"/>
            <a:chExt cx="1657350" cy="3429001"/>
          </a:xfrm>
        </p:grpSpPr>
        <p:pic>
          <p:nvPicPr>
            <p:cNvPr id="25" name="Picture 11" descr="Decis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42"/>
            <a:stretch>
              <a:fillRect/>
            </a:stretch>
          </p:blipFill>
          <p:spPr bwMode="auto">
            <a:xfrm>
              <a:off x="3352800" y="1143000"/>
              <a:ext cx="1515666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325416" y="2057401"/>
              <a:ext cx="1657350" cy="9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3" descr="Decision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11"/>
            <a:stretch>
              <a:fillRect/>
            </a:stretch>
          </p:blipFill>
          <p:spPr bwMode="auto">
            <a:xfrm>
              <a:off x="3325416" y="3602832"/>
              <a:ext cx="1657350" cy="9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 rot="16200000">
              <a:off x="3650020" y="3113730"/>
              <a:ext cx="631904" cy="392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50" b="1">
                  <a:latin typeface="Calibri" panose="020F0502020204030204" pitchFamily="34" charset="0"/>
                </a:rPr>
                <a:t>....…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53559" y="5017369"/>
            <a:ext cx="4923062" cy="783986"/>
            <a:chOff x="1027626" y="4912518"/>
            <a:chExt cx="4012290" cy="783986"/>
          </a:xfrm>
        </p:grpSpPr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1027626" y="5327172"/>
              <a:ext cx="333828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b="1" dirty="0">
                  <a:latin typeface="Calibri" panose="020F0502020204030204" pitchFamily="34" charset="0"/>
                </a:rPr>
                <a:t>Take the majority vote</a:t>
              </a:r>
            </a:p>
          </p:txBody>
        </p:sp>
        <p:sp>
          <p:nvSpPr>
            <p:cNvPr id="31" name="AutoShape 19"/>
            <p:cNvSpPr>
              <a:spLocks/>
            </p:cNvSpPr>
            <p:nvPr/>
          </p:nvSpPr>
          <p:spPr bwMode="auto">
            <a:xfrm rot="5400000">
              <a:off x="3125391" y="3398043"/>
              <a:ext cx="400050" cy="3429000"/>
            </a:xfrm>
            <a:prstGeom prst="rightBrace">
              <a:avLst>
                <a:gd name="adj1" fmla="val 7142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5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202071" y="1951075"/>
            <a:ext cx="1454648" cy="1511236"/>
            <a:chOff x="8216" y="1600200"/>
            <a:chExt cx="1454648" cy="1511236"/>
          </a:xfrm>
        </p:grpSpPr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 rot="16200000">
              <a:off x="-441459" y="2292430"/>
              <a:ext cx="12686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Calibri" panose="020F0502020204030204" pitchFamily="34" charset="0"/>
                </a:rPr>
                <a:t>N examples</a:t>
              </a: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410766" y="2057400"/>
              <a:ext cx="857250" cy="685800"/>
            </a:xfrm>
            <a:prstGeom prst="rect">
              <a:avLst/>
            </a:prstGeom>
            <a:solidFill>
              <a:srgbClr val="ECAB2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50"/>
            </a:p>
          </p:txBody>
        </p: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258367" y="1600200"/>
              <a:ext cx="120449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Calibri" panose="020F0502020204030204" pitchFamily="34" charset="0"/>
                </a:rPr>
                <a:t>M features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41080" y="1061662"/>
            <a:ext cx="3638550" cy="3708812"/>
            <a:chOff x="5349246" y="710787"/>
            <a:chExt cx="3638550" cy="3708812"/>
          </a:xfrm>
        </p:grpSpPr>
        <p:sp>
          <p:nvSpPr>
            <p:cNvPr id="37" name="Rectangle 36"/>
            <p:cNvSpPr/>
            <p:nvPr/>
          </p:nvSpPr>
          <p:spPr>
            <a:xfrm>
              <a:off x="5349246" y="1598696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49296" y="2113046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49346" y="1541546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50260" y="2680376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92246" y="2455946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2922" y="3162299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035296" y="1770146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463796" y="2284496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8292471" y="2358554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939889" y="1675648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488599" y="1876425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882896" y="2179334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021809" y="1197894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8625846" y="2444279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8816346" y="1847098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574324" y="1186806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549646" y="1598696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206746" y="1150269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8587746" y="3371291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262072" y="2927991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1871" y="3446545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625846" y="2760359"/>
              <a:ext cx="171450" cy="1714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49246" y="2189245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235071" y="3112784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149346" y="2132095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271816" y="3633263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78647" y="3748703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00643" y="1218448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50280" y="4248149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77896" y="1112169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455874" y="2673130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778830" y="3153207"/>
              <a:ext cx="171450" cy="17145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>
                <a:solidFill>
                  <a:srgbClr val="FFFFFF"/>
                </a:solidFill>
              </a:endParaRPr>
            </a:p>
          </p:txBody>
        </p:sp>
        <p:cxnSp>
          <p:nvCxnSpPr>
            <p:cNvPr id="69" name="Elbow Connector 68"/>
            <p:cNvCxnSpPr/>
            <p:nvPr/>
          </p:nvCxnSpPr>
          <p:spPr bwMode="auto">
            <a:xfrm rot="16200000" flipH="1">
              <a:off x="6358677" y="1471745"/>
              <a:ext cx="1244408" cy="329571"/>
            </a:xfrm>
            <a:prstGeom prst="bentConnector3">
              <a:avLst>
                <a:gd name="adj1" fmla="val 77555"/>
              </a:avLst>
            </a:prstGeom>
            <a:noFill/>
            <a:ln w="412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TextBox 19"/>
            <p:cNvSpPr txBox="1">
              <a:spLocks noChangeArrowheads="1"/>
            </p:cNvSpPr>
            <p:nvPr/>
          </p:nvSpPr>
          <p:spPr bwMode="auto">
            <a:xfrm>
              <a:off x="7844796" y="710787"/>
              <a:ext cx="97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FF0000"/>
                  </a:solidFill>
                </a:rPr>
                <a:t>Class 2</a:t>
              </a:r>
            </a:p>
          </p:txBody>
        </p:sp>
        <p:sp>
          <p:nvSpPr>
            <p:cNvPr id="71" name="TextBox 18"/>
            <p:cNvSpPr txBox="1">
              <a:spLocks noChangeArrowheads="1"/>
            </p:cNvSpPr>
            <p:nvPr/>
          </p:nvSpPr>
          <p:spPr bwMode="auto">
            <a:xfrm>
              <a:off x="6330321" y="4047931"/>
              <a:ext cx="97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rgbClr val="0000FF"/>
                  </a:solidFill>
                </a:rPr>
                <a:t>Class 1</a:t>
              </a:r>
            </a:p>
          </p:txBody>
        </p:sp>
        <p:cxnSp>
          <p:nvCxnSpPr>
            <p:cNvPr id="72" name="Elbow Connector 71"/>
            <p:cNvCxnSpPr/>
            <p:nvPr/>
          </p:nvCxnSpPr>
          <p:spPr bwMode="auto">
            <a:xfrm rot="16200000" flipH="1">
              <a:off x="6890489" y="2392162"/>
              <a:ext cx="846374" cy="349845"/>
            </a:xfrm>
            <a:prstGeom prst="bentConnector3">
              <a:avLst>
                <a:gd name="adj1" fmla="val 50000"/>
              </a:avLst>
            </a:prstGeom>
            <a:noFill/>
            <a:ln w="412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Elbow Connector 72"/>
            <p:cNvCxnSpPr/>
            <p:nvPr/>
          </p:nvCxnSpPr>
          <p:spPr bwMode="auto">
            <a:xfrm rot="5400000">
              <a:off x="6906460" y="3198857"/>
              <a:ext cx="877595" cy="277614"/>
            </a:xfrm>
            <a:prstGeom prst="bentConnector3">
              <a:avLst>
                <a:gd name="adj1" fmla="val 50000"/>
              </a:avLst>
            </a:prstGeom>
            <a:noFill/>
            <a:ln w="412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Elbow Connector 73"/>
            <p:cNvCxnSpPr/>
            <p:nvPr/>
          </p:nvCxnSpPr>
          <p:spPr bwMode="auto">
            <a:xfrm rot="16200000" flipH="1">
              <a:off x="7187295" y="3738144"/>
              <a:ext cx="664403" cy="626094"/>
            </a:xfrm>
            <a:prstGeom prst="bentConnector3">
              <a:avLst>
                <a:gd name="adj1" fmla="val 50000"/>
              </a:avLst>
            </a:prstGeom>
            <a:noFill/>
            <a:ln w="412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5" name="TextBox 74"/>
          <p:cNvSpPr txBox="1"/>
          <p:nvPr/>
        </p:nvSpPr>
        <p:spPr>
          <a:xfrm>
            <a:off x="5334701" y="5633360"/>
            <a:ext cx="6741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Bagging method – the trees are </a:t>
            </a:r>
            <a:r>
              <a:rPr lang="en-US" sz="2000" dirty="0" smtClean="0"/>
              <a:t>running </a:t>
            </a:r>
            <a:r>
              <a:rPr lang="en-US" sz="2000" dirty="0"/>
              <a:t>in </a:t>
            </a:r>
            <a:r>
              <a:rPr lang="en-US" sz="2000" dirty="0" smtClean="0"/>
              <a:t>parallel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there is no interaction between them)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58" y="3488930"/>
            <a:ext cx="3426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latin typeface="medium-content-serif-font"/>
              </a:rPr>
              <a:t>Random Patches</a:t>
            </a:r>
            <a:r>
              <a:rPr lang="en-US" dirty="0">
                <a:latin typeface="medium-content-serif-font"/>
              </a:rPr>
              <a:t> samples both the training Instances as well as the Features</a:t>
            </a:r>
            <a:r>
              <a:rPr lang="en-US" dirty="0" smtClean="0">
                <a:latin typeface="medium-content-serif-font"/>
              </a:rPr>
              <a:t>.</a:t>
            </a:r>
          </a:p>
          <a:p>
            <a:pPr algn="just"/>
            <a:r>
              <a:rPr lang="en-US" dirty="0"/>
              <a:t>Random Subspaces keeps all the instances but samples features.</a:t>
            </a:r>
          </a:p>
        </p:txBody>
      </p:sp>
    </p:spTree>
    <p:extLst>
      <p:ext uri="{BB962C8B-B14F-4D97-AF65-F5344CB8AC3E}">
        <p14:creationId xmlns:p14="http://schemas.microsoft.com/office/powerpoint/2010/main" val="8711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ccess_Story_template" id="{C8A58436-A089-4EC5-B417-F5562B74B1FD}" vid="{C05CD0C4-E319-43AB-A01B-4B6CA621BD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4DE8F874A57D40BE181F274FFEEB68" ma:contentTypeVersion="0" ma:contentTypeDescription="Create a new document." ma:contentTypeScope="" ma:versionID="308c419822eca16213fccab147bd08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08D422-6721-40BC-9D49-21888D7339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Success_Story_template</Template>
  <TotalTime>61129</TotalTime>
  <Words>866</Words>
  <Application>Microsoft Office PowerPoint</Application>
  <PresentationFormat>Widescreen</PresentationFormat>
  <Paragraphs>224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MS PGothic</vt:lpstr>
      <vt:lpstr>Arial</vt:lpstr>
      <vt:lpstr>Arial Narrow</vt:lpstr>
      <vt:lpstr>Arial Narrow Bold</vt:lpstr>
      <vt:lpstr>Calibri</vt:lpstr>
      <vt:lpstr>Helvetica Neue Light</vt:lpstr>
      <vt:lpstr>Lucida Sans</vt:lpstr>
      <vt:lpstr>medium-content-serif-font</vt:lpstr>
      <vt:lpstr>Times New Roman</vt:lpstr>
      <vt:lpstr>Wingdings</vt:lpstr>
      <vt:lpstr>Endava PPT slides</vt:lpstr>
      <vt:lpstr>Image Type Classification</vt:lpstr>
      <vt:lpstr>Acquisition of the database</vt:lpstr>
      <vt:lpstr>Tested algorithms</vt:lpstr>
      <vt:lpstr>1. Standard image features</vt:lpstr>
      <vt:lpstr>1. Standard image features</vt:lpstr>
      <vt:lpstr>1. Standard image features</vt:lpstr>
      <vt:lpstr>1. Standard image features</vt:lpstr>
      <vt:lpstr>1. Support vector machines</vt:lpstr>
      <vt:lpstr>1. Bagging algorithms - Random forests</vt:lpstr>
      <vt:lpstr>1. Boosting algorithms – Gradient Boosted trees</vt:lpstr>
      <vt:lpstr>1. Combining more algorithms together</vt:lpstr>
      <vt:lpstr>1. Results</vt:lpstr>
      <vt:lpstr>2. Bag of Words</vt:lpstr>
      <vt:lpstr>2. Results</vt:lpstr>
      <vt:lpstr>3. Convolutional Neural Network</vt:lpstr>
      <vt:lpstr>3. Results</vt:lpstr>
      <vt:lpstr>What I used?</vt:lpstr>
      <vt:lpstr>Example of results - illustrations</vt:lpstr>
      <vt:lpstr>Example of results - Photos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Success story title can go on two rows sometimes</dc:title>
  <dc:creator>Ionut.Mironica@endava.com</dc:creator>
  <cp:lastModifiedBy>Ionut Mironica</cp:lastModifiedBy>
  <cp:revision>357</cp:revision>
  <cp:lastPrinted>2016-09-12T07:40:26Z</cp:lastPrinted>
  <dcterms:created xsi:type="dcterms:W3CDTF">2016-08-12T08:24:18Z</dcterms:created>
  <dcterms:modified xsi:type="dcterms:W3CDTF">2018-06-18T06:01:07Z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0x010100B74DE8F874A57D40BE181F274FFEEB68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figlavo@microsoft.com</vt:lpwstr>
  </property>
  <property fmtid="{D5CDD505-2E9C-101B-9397-08002B2CF9AE}" pid="6" name="MSIP_Label_f42aa342-8706-4288-bd11-ebb85995028c_SetDate">
    <vt:lpwstr>2018-02-01T13:25:45.7396350Z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